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 id="2147483711" r:id="rId3"/>
    <p:sldMasterId id="2147483714" r:id="rId4"/>
    <p:sldMasterId id="2147483715" r:id="rId5"/>
  </p:sldMasterIdLst>
  <p:notesMasterIdLst>
    <p:notesMasterId r:id="rId20"/>
  </p:notesMasterIdLst>
  <p:sldIdLst>
    <p:sldId id="263" r:id="rId6"/>
    <p:sldId id="257" r:id="rId7"/>
    <p:sldId id="261" r:id="rId8"/>
    <p:sldId id="274" r:id="rId9"/>
    <p:sldId id="267" r:id="rId10"/>
    <p:sldId id="266" r:id="rId11"/>
    <p:sldId id="271" r:id="rId12"/>
    <p:sldId id="278" r:id="rId13"/>
    <p:sldId id="275" r:id="rId14"/>
    <p:sldId id="276" r:id="rId15"/>
    <p:sldId id="277" r:id="rId16"/>
    <p:sldId id="272" r:id="rId17"/>
    <p:sldId id="27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A6BB6-7FBF-4297-A7D7-2AB64873BE7A}"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920C5-CA5C-4785-821B-1F00F0A8A848}" type="slidenum">
              <a:rPr lang="en-GB" smtClean="0"/>
              <a:t>‹#›</a:t>
            </a:fld>
            <a:endParaRPr lang="en-GB"/>
          </a:p>
        </p:txBody>
      </p:sp>
    </p:spTree>
    <p:extLst>
      <p:ext uri="{BB962C8B-B14F-4D97-AF65-F5344CB8AC3E}">
        <p14:creationId xmlns:p14="http://schemas.microsoft.com/office/powerpoint/2010/main" val="314148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ICDIM2024 - Astana, Kazakhstan, 19-23 August 2024</a:t>
            </a:r>
          </a:p>
        </p:txBody>
      </p:sp>
      <p:sp>
        <p:nvSpPr>
          <p:cNvPr id="6" name="Rectangle 6"/>
          <p:cNvSpPr>
            <a:spLocks noGrp="1" noChangeArrowheads="1"/>
          </p:cNvSpPr>
          <p:nvPr>
            <p:ph type="sldNum" sz="quarter" idx="12"/>
          </p:nvPr>
        </p:nvSpPr>
        <p:spPr>
          <a:ln/>
        </p:spPr>
        <p:txBody>
          <a:bodyPr/>
          <a:lstStyle>
            <a:lvl1pPr>
              <a:defRPr/>
            </a:lvl1pPr>
          </a:lstStyle>
          <a:p>
            <a:pPr>
              <a:defRPr/>
            </a:pPr>
            <a:fld id="{C2AE1851-A3E0-4C9E-8708-34AEE3CA220D}" type="slidenum">
              <a:rPr lang="en-GB" altLang="en-US"/>
              <a:pPr>
                <a:defRPr/>
              </a:pPr>
              <a:t>‹#›</a:t>
            </a:fld>
            <a:endParaRPr lang="en-GB" altLang="en-US"/>
          </a:p>
        </p:txBody>
      </p:sp>
    </p:spTree>
    <p:extLst>
      <p:ext uri="{BB962C8B-B14F-4D97-AF65-F5344CB8AC3E}">
        <p14:creationId xmlns:p14="http://schemas.microsoft.com/office/powerpoint/2010/main" val="402403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ICDIM2024 - Astana, Kazakhstan, 19-23 August 2024</a:t>
            </a:r>
          </a:p>
        </p:txBody>
      </p:sp>
      <p:sp>
        <p:nvSpPr>
          <p:cNvPr id="7" name="Rectangle 6"/>
          <p:cNvSpPr>
            <a:spLocks noGrp="1" noChangeArrowheads="1"/>
          </p:cNvSpPr>
          <p:nvPr>
            <p:ph type="sldNum" sz="quarter" idx="12"/>
          </p:nvPr>
        </p:nvSpPr>
        <p:spPr>
          <a:ln/>
        </p:spPr>
        <p:txBody>
          <a:bodyPr/>
          <a:lstStyle>
            <a:lvl1pPr>
              <a:defRPr/>
            </a:lvl1pPr>
          </a:lstStyle>
          <a:p>
            <a:pPr>
              <a:defRPr/>
            </a:pPr>
            <a:fld id="{3478B3A5-88E4-4661-BB32-C6598987488A}" type="slidenum">
              <a:rPr lang="en-GB" altLang="en-US"/>
              <a:pPr>
                <a:defRPr/>
              </a:pPr>
              <a:t>‹#›</a:t>
            </a:fld>
            <a:endParaRPr lang="en-GB" altLang="en-US"/>
          </a:p>
        </p:txBody>
      </p:sp>
    </p:spTree>
    <p:extLst>
      <p:ext uri="{BB962C8B-B14F-4D97-AF65-F5344CB8AC3E}">
        <p14:creationId xmlns:p14="http://schemas.microsoft.com/office/powerpoint/2010/main" val="281265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a:defRPr/>
            </a:pPr>
            <a:endParaRPr lang="en-GB" altLang="en-US"/>
          </a:p>
        </p:txBody>
      </p:sp>
      <p:sp>
        <p:nvSpPr>
          <p:cNvPr id="5" name="Footer Placeholder 4"/>
          <p:cNvSpPr>
            <a:spLocks noGrp="1"/>
          </p:cNvSpPr>
          <p:nvPr>
            <p:ph type="ftr" sz="quarter" idx="11"/>
          </p:nvPr>
        </p:nvSpPr>
        <p:spPr>
          <a:xfrm>
            <a:off x="1876424" y="5410201"/>
            <a:ext cx="5124886" cy="365125"/>
          </a:xfrm>
        </p:spPr>
        <p:txBody>
          <a:bodyPr/>
          <a:lstStyle/>
          <a:p>
            <a:pPr>
              <a:defRPr/>
            </a:pPr>
            <a:r>
              <a:rPr lang="en-GB" altLang="en-US"/>
              <a:t>ICDIM2024 - Astana, Kazakhstan, 19-23 August 2024</a:t>
            </a:r>
            <a:endParaRPr lang="en-GB" altLang="en-US" dirty="0"/>
          </a:p>
        </p:txBody>
      </p:sp>
      <p:sp>
        <p:nvSpPr>
          <p:cNvPr id="6" name="Slide Number Placeholder 5"/>
          <p:cNvSpPr>
            <a:spLocks noGrp="1"/>
          </p:cNvSpPr>
          <p:nvPr>
            <p:ph type="sldNum" sz="quarter" idx="12"/>
          </p:nvPr>
        </p:nvSpPr>
        <p:spPr>
          <a:xfrm>
            <a:off x="9896911" y="5410199"/>
            <a:ext cx="771089" cy="365125"/>
          </a:xfrm>
        </p:spPr>
        <p:txBody>
          <a:bodyPr/>
          <a:lstStyle/>
          <a:p>
            <a:pPr>
              <a:defRPr/>
            </a:pPr>
            <a:fld id="{FF260A91-4EF8-4765-8A61-C24B459DC011}" type="slidenum">
              <a:rPr lang="en-GB" altLang="en-US" smtClean="0"/>
              <a:pPr>
                <a:defRPr/>
              </a:pPr>
              <a:t>‹#›</a:t>
            </a:fld>
            <a:endParaRPr lang="en-GB" altLang="en-US"/>
          </a:p>
        </p:txBody>
      </p:sp>
    </p:spTree>
    <p:extLst>
      <p:ext uri="{BB962C8B-B14F-4D97-AF65-F5344CB8AC3E}">
        <p14:creationId xmlns:p14="http://schemas.microsoft.com/office/powerpoint/2010/main" val="43553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ICDIM2024 - Astana, Kazakhstan, 19-23 August 2024</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260A91-4EF8-4765-8A61-C24B459DC011}" type="slidenum">
              <a:rPr lang="en-GB" altLang="en-US"/>
              <a:pPr>
                <a:defRPr/>
              </a:pPr>
              <a:t>‹#›</a:t>
            </a:fld>
            <a:endParaRPr lang="en-GB" altLang="en-US"/>
          </a:p>
        </p:txBody>
      </p:sp>
    </p:spTree>
    <p:extLst>
      <p:ext uri="{BB962C8B-B14F-4D97-AF65-F5344CB8AC3E}">
        <p14:creationId xmlns:p14="http://schemas.microsoft.com/office/powerpoint/2010/main" val="167654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1"/>
          </p:nvPr>
        </p:nvSpPr>
        <p:spPr>
          <a:xfrm>
            <a:off x="609600" y="6245226"/>
            <a:ext cx="10261600" cy="307975"/>
          </a:xfrm>
          <a:ln/>
        </p:spPr>
        <p:txBody>
          <a:bodyPr/>
          <a:lstStyle>
            <a:lvl1pPr>
              <a:defRPr lang="en-GB" sz="1400" b="1" smtClean="0">
                <a:effectLst/>
                <a:latin typeface="Calibri" panose="020F0502020204030204" pitchFamily="34" charset="0"/>
              </a:defRPr>
            </a:lvl1pPr>
          </a:lstStyle>
          <a:p>
            <a:pPr>
              <a:defRPr/>
            </a:pPr>
            <a:r>
              <a:rPr lang="en-GB"/>
              <a:t>ICDIM2024 - Astana, Kazakhstan, 19-23 August 2024</a:t>
            </a:r>
            <a:endParaRPr lang="en-GB" altLang="en-US" dirty="0"/>
          </a:p>
        </p:txBody>
      </p:sp>
      <p:sp>
        <p:nvSpPr>
          <p:cNvPr id="6" name="Rectangle 6"/>
          <p:cNvSpPr>
            <a:spLocks noGrp="1" noChangeArrowheads="1"/>
          </p:cNvSpPr>
          <p:nvPr>
            <p:ph type="sldNum" sz="quarter" idx="12"/>
          </p:nvPr>
        </p:nvSpPr>
        <p:spPr>
          <a:xfrm>
            <a:off x="10972800" y="6245225"/>
            <a:ext cx="609600" cy="476250"/>
          </a:xfrm>
          <a:ln/>
        </p:spPr>
        <p:txBody>
          <a:bodyPr/>
          <a:lstStyle>
            <a:lvl1pPr>
              <a:defRPr>
                <a:latin typeface="Calibri" panose="020F0502020204030204" pitchFamily="34" charset="0"/>
              </a:defRPr>
            </a:lvl1pPr>
          </a:lstStyle>
          <a:p>
            <a:pPr>
              <a:defRPr/>
            </a:pPr>
            <a:fld id="{C2AE1851-A3E0-4C9E-8708-34AEE3CA220D}" type="slidenum">
              <a:rPr lang="en-GB" altLang="en-US" smtClean="0"/>
              <a:pPr>
                <a:defRPr/>
              </a:pPr>
              <a:t>‹#›</a:t>
            </a:fld>
            <a:endParaRPr lang="en-GB" altLang="en-US" dirty="0"/>
          </a:p>
        </p:txBody>
      </p:sp>
    </p:spTree>
    <p:extLst>
      <p:ext uri="{BB962C8B-B14F-4D97-AF65-F5344CB8AC3E}">
        <p14:creationId xmlns:p14="http://schemas.microsoft.com/office/powerpoint/2010/main" val="31430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ICDIM2024 - Astana, Kazakhstan, 19-23 August 2024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657600" y="6245226"/>
            <a:ext cx="4876800" cy="307975"/>
          </a:xfrm>
          <a:ln/>
        </p:spPr>
        <p:txBody>
          <a:bodyPr/>
          <a:lstStyle>
            <a:lvl1pPr>
              <a:defRPr/>
            </a:lvl1pPr>
          </a:lstStyle>
          <a:p>
            <a:pPr>
              <a:defRPr/>
            </a:pPr>
            <a:r>
              <a:rPr lang="en-GB" altLang="en-US"/>
              <a:t>Lancaster workshop: 10 January 2024</a:t>
            </a:r>
          </a:p>
        </p:txBody>
      </p:sp>
      <p:sp>
        <p:nvSpPr>
          <p:cNvPr id="6" name="Rectangle 6"/>
          <p:cNvSpPr>
            <a:spLocks noGrp="1" noChangeArrowheads="1"/>
          </p:cNvSpPr>
          <p:nvPr>
            <p:ph type="sldNum" sz="quarter" idx="12"/>
          </p:nvPr>
        </p:nvSpPr>
        <p:spPr>
          <a:ln/>
        </p:spPr>
        <p:txBody>
          <a:bodyPr/>
          <a:lstStyle>
            <a:lvl1pPr>
              <a:defRPr/>
            </a:lvl1pPr>
          </a:lstStyle>
          <a:p>
            <a:pPr>
              <a:defRPr/>
            </a:pPr>
            <a:fld id="{C2AE1851-A3E0-4C9E-8708-34AEE3CA220D}" type="slidenum">
              <a:rPr lang="en-GB" altLang="en-US"/>
              <a:pPr>
                <a:defRPr/>
              </a:pPr>
              <a:t>‹#›</a:t>
            </a:fld>
            <a:endParaRPr lang="en-GB" altLang="en-US"/>
          </a:p>
        </p:txBody>
      </p:sp>
    </p:spTree>
    <p:extLst>
      <p:ext uri="{BB962C8B-B14F-4D97-AF65-F5344CB8AC3E}">
        <p14:creationId xmlns:p14="http://schemas.microsoft.com/office/powerpoint/2010/main" val="314300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74638"/>
            <a:ext cx="80264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657600" y="6245225"/>
            <a:ext cx="4876800" cy="47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GB" altLang="en-US"/>
              <a:t>ICDIM2024 - Astana, Kazakhstan, 19-23 August 2024</a:t>
            </a:r>
            <a:endParaRPr lang="en-GB"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A769A5-7605-45A0-8A48-4D76EC1AD302}" type="slidenum">
              <a:rPr lang="en-GB" altLang="en-US"/>
              <a:pPr>
                <a:defRPr/>
              </a:pPr>
              <a:t>‹#›</a:t>
            </a:fld>
            <a:endParaRPr lang="en-GB" altLang="en-US"/>
          </a:p>
        </p:txBody>
      </p:sp>
      <p:graphicFrame>
        <p:nvGraphicFramePr>
          <p:cNvPr id="1032" name="Object 2"/>
          <p:cNvGraphicFramePr>
            <a:graphicFrameLocks noChangeAspect="1"/>
          </p:cNvGraphicFramePr>
          <p:nvPr userDrawn="1"/>
        </p:nvGraphicFramePr>
        <p:xfrm>
          <a:off x="10382251" y="214314"/>
          <a:ext cx="1333500" cy="1133475"/>
        </p:xfrm>
        <a:graphic>
          <a:graphicData uri="http://schemas.openxmlformats.org/presentationml/2006/ole">
            <mc:AlternateContent xmlns:mc="http://schemas.openxmlformats.org/markup-compatibility/2006">
              <mc:Choice xmlns:v="urn:schemas-microsoft-com:vml" Requires="v">
                <p:oleObj name="Picture" r:id="rId5" imgW="2686685" imgH="4201185" progId="Word.Picture.8">
                  <p:embed/>
                </p:oleObj>
              </mc:Choice>
              <mc:Fallback>
                <p:oleObj name="Picture" r:id="rId5" imgW="2686685" imgH="4201185" progId="Word.Picture.8">
                  <p:embed/>
                  <p:pic>
                    <p:nvPicPr>
                      <p:cNvPr id="1032" name="Object 2"/>
                      <p:cNvPicPr>
                        <a:picLocks noChangeAspect="1" noChangeArrowheads="1"/>
                      </p:cNvPicPr>
                      <p:nvPr/>
                    </p:nvPicPr>
                    <p:blipFill>
                      <a:blip r:embed="rId6">
                        <a:extLst>
                          <a:ext uri="{28A0092B-C50C-407E-A947-70E740481C1C}">
                            <a14:useLocalDpi xmlns:a14="http://schemas.microsoft.com/office/drawing/2010/main" val="0"/>
                          </a:ext>
                        </a:extLst>
                      </a:blip>
                      <a:srcRect l="29344" t="5655" r="54669" b="68980"/>
                      <a:stretch>
                        <a:fillRect/>
                      </a:stretch>
                    </p:blipFill>
                    <p:spPr bwMode="auto">
                      <a:xfrm>
                        <a:off x="10382251" y="214314"/>
                        <a:ext cx="1333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6" name="Picture 1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4801" y="211021"/>
            <a:ext cx="1015999" cy="120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5" r:id="rId1"/>
    <p:sldLayoutId id="2147483652" r:id="rId2"/>
    <p:sldLayoutId id="2147483702" r:id="rId3"/>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cs typeface="+mn-cs"/>
        </a:defRPr>
      </a:lvl2pPr>
      <a:lvl3pPr marL="1143000" indent="-228600" algn="just" rtl="0" eaLnBrk="0" fontAlgn="base" hangingPunct="0">
        <a:spcBef>
          <a:spcPct val="20000"/>
        </a:spcBef>
        <a:spcAft>
          <a:spcPct val="0"/>
        </a:spcAft>
        <a:buChar char="•"/>
        <a:defRPr sz="2400">
          <a:solidFill>
            <a:schemeClr val="tx1"/>
          </a:solidFill>
          <a:latin typeface="+mn-lt"/>
          <a:cs typeface="+mn-cs"/>
        </a:defRPr>
      </a:lvl3pPr>
      <a:lvl4pPr marL="1600200" indent="-228600" algn="just" rtl="0" eaLnBrk="0" fontAlgn="base" hangingPunct="0">
        <a:spcBef>
          <a:spcPct val="20000"/>
        </a:spcBef>
        <a:spcAft>
          <a:spcPct val="0"/>
        </a:spcAft>
        <a:buChar char="–"/>
        <a:defRPr sz="2000">
          <a:solidFill>
            <a:schemeClr val="tx1"/>
          </a:solidFill>
          <a:latin typeface="+mn-lt"/>
          <a:cs typeface="+mn-cs"/>
        </a:defRPr>
      </a:lvl4pPr>
      <a:lvl5pPr marL="2057400" indent="-228600" algn="just" rtl="0" eaLnBrk="0" fontAlgn="base" hangingPunct="0">
        <a:spcBef>
          <a:spcPct val="20000"/>
        </a:spcBef>
        <a:spcAft>
          <a:spcPct val="0"/>
        </a:spcAft>
        <a:buChar char="»"/>
        <a:defRPr sz="2000">
          <a:solidFill>
            <a:schemeClr val="tx1"/>
          </a:solidFill>
          <a:latin typeface="+mn-lt"/>
          <a:cs typeface="+mn-cs"/>
        </a:defRPr>
      </a:lvl5pPr>
      <a:lvl6pPr marL="2514600" indent="-228600" algn="just" rtl="0" fontAlgn="base">
        <a:spcBef>
          <a:spcPct val="20000"/>
        </a:spcBef>
        <a:spcAft>
          <a:spcPct val="0"/>
        </a:spcAft>
        <a:buChar char="»"/>
        <a:defRPr sz="2000">
          <a:solidFill>
            <a:schemeClr val="tx1"/>
          </a:solidFill>
          <a:latin typeface="+mn-lt"/>
          <a:cs typeface="+mn-cs"/>
        </a:defRPr>
      </a:lvl6pPr>
      <a:lvl7pPr marL="2971800" indent="-228600" algn="just" rtl="0" fontAlgn="base">
        <a:spcBef>
          <a:spcPct val="20000"/>
        </a:spcBef>
        <a:spcAft>
          <a:spcPct val="0"/>
        </a:spcAft>
        <a:buChar char="»"/>
        <a:defRPr sz="2000">
          <a:solidFill>
            <a:schemeClr val="tx1"/>
          </a:solidFill>
          <a:latin typeface="+mn-lt"/>
          <a:cs typeface="+mn-cs"/>
        </a:defRPr>
      </a:lvl7pPr>
      <a:lvl8pPr marL="3429000" indent="-228600" algn="just" rtl="0" fontAlgn="base">
        <a:spcBef>
          <a:spcPct val="20000"/>
        </a:spcBef>
        <a:spcAft>
          <a:spcPct val="0"/>
        </a:spcAft>
        <a:buChar char="»"/>
        <a:defRPr sz="2000">
          <a:solidFill>
            <a:schemeClr val="tx1"/>
          </a:solidFill>
          <a:latin typeface="+mn-lt"/>
          <a:cs typeface="+mn-cs"/>
        </a:defRPr>
      </a:lvl8pPr>
      <a:lvl9pPr marL="3886200" indent="-228600" algn="just"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74638"/>
            <a:ext cx="80264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657600" y="6245225"/>
            <a:ext cx="4876800" cy="47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GB" altLang="en-US"/>
              <a:t>ICDIM2024 - Astana, Kazakhstan, 19-23 August 2024</a:t>
            </a:r>
            <a:endParaRPr lang="en-GB"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A769A5-7605-45A0-8A48-4D76EC1AD302}" type="slidenum">
              <a:rPr lang="en-GB" altLang="en-US"/>
              <a:pPr>
                <a:defRPr/>
              </a:pPr>
              <a:t>‹#›</a:t>
            </a:fld>
            <a:endParaRPr lang="en-GB" altLang="en-US"/>
          </a:p>
        </p:txBody>
      </p:sp>
      <p:graphicFrame>
        <p:nvGraphicFramePr>
          <p:cNvPr id="1032" name="Object 2"/>
          <p:cNvGraphicFramePr>
            <a:graphicFrameLocks noChangeAspect="1"/>
          </p:cNvGraphicFramePr>
          <p:nvPr userDrawn="1"/>
        </p:nvGraphicFramePr>
        <p:xfrm>
          <a:off x="10382251" y="214314"/>
          <a:ext cx="1333500" cy="1133475"/>
        </p:xfrm>
        <a:graphic>
          <a:graphicData uri="http://schemas.openxmlformats.org/presentationml/2006/ole">
            <mc:AlternateContent xmlns:mc="http://schemas.openxmlformats.org/markup-compatibility/2006">
              <mc:Choice xmlns:v="urn:schemas-microsoft-com:vml" Requires="v">
                <p:oleObj name="Picture" r:id="rId3" imgW="2686685" imgH="4201185" progId="Word.Picture.8">
                  <p:embed/>
                </p:oleObj>
              </mc:Choice>
              <mc:Fallback>
                <p:oleObj name="Picture" r:id="rId3" imgW="2686685" imgH="4201185" progId="Word.Picture.8">
                  <p:embed/>
                  <p:pic>
                    <p:nvPicPr>
                      <p:cNvPr id="1032" name="Object 2"/>
                      <p:cNvPicPr>
                        <a:picLocks noChangeAspect="1" noChangeArrowheads="1"/>
                      </p:cNvPicPr>
                      <p:nvPr/>
                    </p:nvPicPr>
                    <p:blipFill>
                      <a:blip r:embed="rId4">
                        <a:extLst>
                          <a:ext uri="{28A0092B-C50C-407E-A947-70E740481C1C}">
                            <a14:useLocalDpi xmlns:a14="http://schemas.microsoft.com/office/drawing/2010/main" val="0"/>
                          </a:ext>
                        </a:extLst>
                      </a:blip>
                      <a:srcRect l="29344" t="5655" r="54669" b="68980"/>
                      <a:stretch>
                        <a:fillRect/>
                      </a:stretch>
                    </p:blipFill>
                    <p:spPr bwMode="auto">
                      <a:xfrm>
                        <a:off x="10382251" y="214314"/>
                        <a:ext cx="1333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6" name="Picture 1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4801" y="211021"/>
            <a:ext cx="1015999" cy="120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cs typeface="+mn-cs"/>
        </a:defRPr>
      </a:lvl2pPr>
      <a:lvl3pPr marL="1143000" indent="-228600" algn="just" rtl="0" eaLnBrk="0" fontAlgn="base" hangingPunct="0">
        <a:spcBef>
          <a:spcPct val="20000"/>
        </a:spcBef>
        <a:spcAft>
          <a:spcPct val="0"/>
        </a:spcAft>
        <a:buChar char="•"/>
        <a:defRPr sz="2400">
          <a:solidFill>
            <a:schemeClr val="tx1"/>
          </a:solidFill>
          <a:latin typeface="+mn-lt"/>
          <a:cs typeface="+mn-cs"/>
        </a:defRPr>
      </a:lvl3pPr>
      <a:lvl4pPr marL="1600200" indent="-228600" algn="just" rtl="0" eaLnBrk="0" fontAlgn="base" hangingPunct="0">
        <a:spcBef>
          <a:spcPct val="20000"/>
        </a:spcBef>
        <a:spcAft>
          <a:spcPct val="0"/>
        </a:spcAft>
        <a:buChar char="–"/>
        <a:defRPr sz="2000">
          <a:solidFill>
            <a:schemeClr val="tx1"/>
          </a:solidFill>
          <a:latin typeface="+mn-lt"/>
          <a:cs typeface="+mn-cs"/>
        </a:defRPr>
      </a:lvl4pPr>
      <a:lvl5pPr marL="2057400" indent="-228600" algn="just" rtl="0" eaLnBrk="0" fontAlgn="base" hangingPunct="0">
        <a:spcBef>
          <a:spcPct val="20000"/>
        </a:spcBef>
        <a:spcAft>
          <a:spcPct val="0"/>
        </a:spcAft>
        <a:buChar char="»"/>
        <a:defRPr sz="2000">
          <a:solidFill>
            <a:schemeClr val="tx1"/>
          </a:solidFill>
          <a:latin typeface="+mn-lt"/>
          <a:cs typeface="+mn-cs"/>
        </a:defRPr>
      </a:lvl5pPr>
      <a:lvl6pPr marL="2514600" indent="-228600" algn="just" rtl="0" fontAlgn="base">
        <a:spcBef>
          <a:spcPct val="20000"/>
        </a:spcBef>
        <a:spcAft>
          <a:spcPct val="0"/>
        </a:spcAft>
        <a:buChar char="»"/>
        <a:defRPr sz="2000">
          <a:solidFill>
            <a:schemeClr val="tx1"/>
          </a:solidFill>
          <a:latin typeface="+mn-lt"/>
          <a:cs typeface="+mn-cs"/>
        </a:defRPr>
      </a:lvl6pPr>
      <a:lvl7pPr marL="2971800" indent="-228600" algn="just" rtl="0" fontAlgn="base">
        <a:spcBef>
          <a:spcPct val="20000"/>
        </a:spcBef>
        <a:spcAft>
          <a:spcPct val="0"/>
        </a:spcAft>
        <a:buChar char="»"/>
        <a:defRPr sz="2000">
          <a:solidFill>
            <a:schemeClr val="tx1"/>
          </a:solidFill>
          <a:latin typeface="+mn-lt"/>
          <a:cs typeface="+mn-cs"/>
        </a:defRPr>
      </a:lvl7pPr>
      <a:lvl8pPr marL="3429000" indent="-228600" algn="just" rtl="0" fontAlgn="base">
        <a:spcBef>
          <a:spcPct val="20000"/>
        </a:spcBef>
        <a:spcAft>
          <a:spcPct val="0"/>
        </a:spcAft>
        <a:buChar char="»"/>
        <a:defRPr sz="2000">
          <a:solidFill>
            <a:schemeClr val="tx1"/>
          </a:solidFill>
          <a:latin typeface="+mn-lt"/>
          <a:cs typeface="+mn-cs"/>
        </a:defRPr>
      </a:lvl8pPr>
      <a:lvl9pPr marL="3886200" indent="-228600" algn="just"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74638"/>
            <a:ext cx="9448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657600" y="6245225"/>
            <a:ext cx="4876800" cy="47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GB" altLang="en-US"/>
              <a:t>ICDIM2024 - Astana, Kazakhstan, 19-23 August 2024</a:t>
            </a:r>
            <a:endParaRPr lang="en-GB"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A769A5-7605-45A0-8A48-4D76EC1AD302}" type="slidenum">
              <a:rPr lang="en-GB" altLang="en-US"/>
              <a:pPr>
                <a:defRPr/>
              </a:pPr>
              <a:t>‹#›</a:t>
            </a:fld>
            <a:endParaRPr lang="en-GB" altLang="en-US"/>
          </a:p>
        </p:txBody>
      </p:sp>
      <p:pic>
        <p:nvPicPr>
          <p:cNvPr id="1036"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211021"/>
            <a:ext cx="1015999" cy="120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41235"/>
      </p:ext>
    </p:extLst>
  </p:cSld>
  <p:clrMap bg1="lt1" tx1="dk1" bg2="lt2" tx2="dk2" accent1="accent1" accent2="accent2" accent3="accent3" accent4="accent4" accent5="accent5" accent6="accent6" hlink="hlink" folHlink="folHlink"/>
  <p:sldLayoutIdLst>
    <p:sldLayoutId id="2147483713" r:id="rId1"/>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cs typeface="+mn-cs"/>
        </a:defRPr>
      </a:lvl2pPr>
      <a:lvl3pPr marL="1143000" indent="-228600" algn="just" rtl="0" eaLnBrk="0" fontAlgn="base" hangingPunct="0">
        <a:spcBef>
          <a:spcPct val="20000"/>
        </a:spcBef>
        <a:spcAft>
          <a:spcPct val="0"/>
        </a:spcAft>
        <a:buChar char="•"/>
        <a:defRPr sz="2400">
          <a:solidFill>
            <a:schemeClr val="tx1"/>
          </a:solidFill>
          <a:latin typeface="+mn-lt"/>
          <a:cs typeface="+mn-cs"/>
        </a:defRPr>
      </a:lvl3pPr>
      <a:lvl4pPr marL="1600200" indent="-228600" algn="just" rtl="0" eaLnBrk="0" fontAlgn="base" hangingPunct="0">
        <a:spcBef>
          <a:spcPct val="20000"/>
        </a:spcBef>
        <a:spcAft>
          <a:spcPct val="0"/>
        </a:spcAft>
        <a:buChar char="–"/>
        <a:defRPr sz="2000">
          <a:solidFill>
            <a:schemeClr val="tx1"/>
          </a:solidFill>
          <a:latin typeface="+mn-lt"/>
          <a:cs typeface="+mn-cs"/>
        </a:defRPr>
      </a:lvl4pPr>
      <a:lvl5pPr marL="2057400" indent="-228600" algn="just" rtl="0" eaLnBrk="0" fontAlgn="base" hangingPunct="0">
        <a:spcBef>
          <a:spcPct val="20000"/>
        </a:spcBef>
        <a:spcAft>
          <a:spcPct val="0"/>
        </a:spcAft>
        <a:buChar char="»"/>
        <a:defRPr sz="2000">
          <a:solidFill>
            <a:schemeClr val="tx1"/>
          </a:solidFill>
          <a:latin typeface="+mn-lt"/>
          <a:cs typeface="+mn-cs"/>
        </a:defRPr>
      </a:lvl5pPr>
      <a:lvl6pPr marL="2514600" indent="-228600" algn="just" rtl="0" fontAlgn="base">
        <a:spcBef>
          <a:spcPct val="20000"/>
        </a:spcBef>
        <a:spcAft>
          <a:spcPct val="0"/>
        </a:spcAft>
        <a:buChar char="»"/>
        <a:defRPr sz="2000">
          <a:solidFill>
            <a:schemeClr val="tx1"/>
          </a:solidFill>
          <a:latin typeface="+mn-lt"/>
          <a:cs typeface="+mn-cs"/>
        </a:defRPr>
      </a:lvl6pPr>
      <a:lvl7pPr marL="2971800" indent="-228600" algn="just" rtl="0" fontAlgn="base">
        <a:spcBef>
          <a:spcPct val="20000"/>
        </a:spcBef>
        <a:spcAft>
          <a:spcPct val="0"/>
        </a:spcAft>
        <a:buChar char="»"/>
        <a:defRPr sz="2000">
          <a:solidFill>
            <a:schemeClr val="tx1"/>
          </a:solidFill>
          <a:latin typeface="+mn-lt"/>
          <a:cs typeface="+mn-cs"/>
        </a:defRPr>
      </a:lvl7pPr>
      <a:lvl8pPr marL="3429000" indent="-228600" algn="just" rtl="0" fontAlgn="base">
        <a:spcBef>
          <a:spcPct val="20000"/>
        </a:spcBef>
        <a:spcAft>
          <a:spcPct val="0"/>
        </a:spcAft>
        <a:buChar char="»"/>
        <a:defRPr sz="2000">
          <a:solidFill>
            <a:schemeClr val="tx1"/>
          </a:solidFill>
          <a:latin typeface="+mn-lt"/>
          <a:cs typeface="+mn-cs"/>
        </a:defRPr>
      </a:lvl8pPr>
      <a:lvl9pPr marL="3886200" indent="-228600" algn="just"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ICDIM2024 - Astana, Kazakhstan, 19-23 August 2024</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74638"/>
            <a:ext cx="9448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657600" y="6245225"/>
            <a:ext cx="4876800" cy="47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GB" altLang="en-US"/>
              <a:t>Lancaster workshop: 10 January 2024</a:t>
            </a:r>
            <a:endParaRPr lang="en-GB"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A769A5-7605-45A0-8A48-4D76EC1AD302}" type="slidenum">
              <a:rPr lang="en-GB" altLang="en-US"/>
              <a:pPr>
                <a:defRPr/>
              </a:pPr>
              <a:t>‹#›</a:t>
            </a:fld>
            <a:endParaRPr lang="en-GB" altLang="en-US"/>
          </a:p>
        </p:txBody>
      </p:sp>
      <p:pic>
        <p:nvPicPr>
          <p:cNvPr id="1036"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211021"/>
            <a:ext cx="1015999" cy="120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41235"/>
      </p:ext>
    </p:extLst>
  </p:cSld>
  <p:clrMap bg1="lt1" tx1="dk1" bg2="lt2" tx2="dk2" accent1="accent1" accent2="accent2" accent3="accent3" accent4="accent4" accent5="accent5" accent6="accent6" hlink="hlink" folHlink="folHlink"/>
  <p:sldLayoutIdLst>
    <p:sldLayoutId id="2147483716" r:id="rId1"/>
  </p:sldLayoutIdLst>
  <p:hf sldNum="0"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chemeClr val="tx1"/>
          </a:solidFill>
          <a:latin typeface="+mn-lt"/>
          <a:cs typeface="+mn-cs"/>
        </a:defRPr>
      </a:lvl2pPr>
      <a:lvl3pPr marL="1143000" indent="-228600" algn="just" rtl="0" eaLnBrk="0" fontAlgn="base" hangingPunct="0">
        <a:spcBef>
          <a:spcPct val="20000"/>
        </a:spcBef>
        <a:spcAft>
          <a:spcPct val="0"/>
        </a:spcAft>
        <a:buChar char="•"/>
        <a:defRPr sz="2400">
          <a:solidFill>
            <a:schemeClr val="tx1"/>
          </a:solidFill>
          <a:latin typeface="+mn-lt"/>
          <a:cs typeface="+mn-cs"/>
        </a:defRPr>
      </a:lvl3pPr>
      <a:lvl4pPr marL="1600200" indent="-228600" algn="just" rtl="0" eaLnBrk="0" fontAlgn="base" hangingPunct="0">
        <a:spcBef>
          <a:spcPct val="20000"/>
        </a:spcBef>
        <a:spcAft>
          <a:spcPct val="0"/>
        </a:spcAft>
        <a:buChar char="–"/>
        <a:defRPr sz="2000">
          <a:solidFill>
            <a:schemeClr val="tx1"/>
          </a:solidFill>
          <a:latin typeface="+mn-lt"/>
          <a:cs typeface="+mn-cs"/>
        </a:defRPr>
      </a:lvl4pPr>
      <a:lvl5pPr marL="2057400" indent="-228600" algn="just" rtl="0" eaLnBrk="0" fontAlgn="base" hangingPunct="0">
        <a:spcBef>
          <a:spcPct val="20000"/>
        </a:spcBef>
        <a:spcAft>
          <a:spcPct val="0"/>
        </a:spcAft>
        <a:buChar char="»"/>
        <a:defRPr sz="2000">
          <a:solidFill>
            <a:schemeClr val="tx1"/>
          </a:solidFill>
          <a:latin typeface="+mn-lt"/>
          <a:cs typeface="+mn-cs"/>
        </a:defRPr>
      </a:lvl5pPr>
      <a:lvl6pPr marL="2514600" indent="-228600" algn="just" rtl="0" fontAlgn="base">
        <a:spcBef>
          <a:spcPct val="20000"/>
        </a:spcBef>
        <a:spcAft>
          <a:spcPct val="0"/>
        </a:spcAft>
        <a:buChar char="»"/>
        <a:defRPr sz="2000">
          <a:solidFill>
            <a:schemeClr val="tx1"/>
          </a:solidFill>
          <a:latin typeface="+mn-lt"/>
          <a:cs typeface="+mn-cs"/>
        </a:defRPr>
      </a:lvl6pPr>
      <a:lvl7pPr marL="2971800" indent="-228600" algn="just" rtl="0" fontAlgn="base">
        <a:spcBef>
          <a:spcPct val="20000"/>
        </a:spcBef>
        <a:spcAft>
          <a:spcPct val="0"/>
        </a:spcAft>
        <a:buChar char="»"/>
        <a:defRPr sz="2000">
          <a:solidFill>
            <a:schemeClr val="tx1"/>
          </a:solidFill>
          <a:latin typeface="+mn-lt"/>
          <a:cs typeface="+mn-cs"/>
        </a:defRPr>
      </a:lvl7pPr>
      <a:lvl8pPr marL="3429000" indent="-228600" algn="just" rtl="0" fontAlgn="base">
        <a:spcBef>
          <a:spcPct val="20000"/>
        </a:spcBef>
        <a:spcAft>
          <a:spcPct val="0"/>
        </a:spcAft>
        <a:buChar char="»"/>
        <a:defRPr sz="2000">
          <a:solidFill>
            <a:schemeClr val="tx1"/>
          </a:solidFill>
          <a:latin typeface="+mn-lt"/>
          <a:cs typeface="+mn-cs"/>
        </a:defRPr>
      </a:lvl8pPr>
      <a:lvl9pPr marL="3886200" indent="-228600" algn="just"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gulp.curtin.edu.au/download.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786" y="1561361"/>
            <a:ext cx="11537877" cy="2146991"/>
          </a:xfrm>
          <a:noFill/>
        </p:spPr>
        <p:txBody>
          <a:bodyPr/>
          <a:lstStyle/>
          <a:p>
            <a:pPr>
              <a:lnSpc>
                <a:spcPct val="107000"/>
              </a:lnSpc>
              <a:spcAft>
                <a:spcPts val="800"/>
              </a:spcAft>
            </a:pPr>
            <a:r>
              <a:rPr lang="en-GB" sz="3200" b="1" dirty="0">
                <a:effectLst/>
                <a:latin typeface="Calibri" panose="020F0502020204030204" pitchFamily="34" charset="0"/>
                <a:ea typeface="Times New Roman" panose="02020603050405020304" pitchFamily="18" charset="0"/>
                <a:cs typeface="Calibri" panose="020F0502020204030204" pitchFamily="34" charset="0"/>
              </a:rPr>
              <a:t>Computer modelling of dolomite structures using a mean field approach</a:t>
            </a:r>
            <a:endParaRPr lang="en-GB" sz="3200" baseline="-25000" dirty="0"/>
          </a:p>
        </p:txBody>
      </p:sp>
      <p:sp>
        <p:nvSpPr>
          <p:cNvPr id="2051" name="Rectangle 3"/>
          <p:cNvSpPr>
            <a:spLocks noGrp="1" noChangeArrowheads="1"/>
          </p:cNvSpPr>
          <p:nvPr>
            <p:ph type="subTitle" idx="1"/>
          </p:nvPr>
        </p:nvSpPr>
        <p:spPr>
          <a:xfrm>
            <a:off x="304785" y="3914918"/>
            <a:ext cx="11537878" cy="2732462"/>
          </a:xfrm>
        </p:spPr>
        <p:txBody>
          <a:bodyPr/>
          <a:lstStyle/>
          <a:p>
            <a:pPr eaLnBrk="1" hangingPunct="1">
              <a:lnSpc>
                <a:spcPct val="90000"/>
              </a:lnSpc>
            </a:pPr>
            <a:r>
              <a:rPr lang="en-GB" altLang="en-US" b="1" dirty="0">
                <a:latin typeface="Calibri" panose="020F0502020204030204" pitchFamily="34" charset="0"/>
                <a:cs typeface="Calibri" panose="020F0502020204030204" pitchFamily="34" charset="0"/>
              </a:rPr>
              <a:t>Robert A Jackson and Ryan Vegad</a:t>
            </a:r>
            <a:endParaRPr lang="en-GB" altLang="en-US" dirty="0">
              <a:latin typeface="Calibri" panose="020F0502020204030204" pitchFamily="34" charset="0"/>
              <a:cs typeface="Calibri" panose="020F0502020204030204" pitchFamily="34" charset="0"/>
            </a:endParaRPr>
          </a:p>
          <a:p>
            <a:pPr eaLnBrk="1" hangingPunct="1">
              <a:lnSpc>
                <a:spcPct val="90000"/>
              </a:lnSpc>
            </a:pPr>
            <a:r>
              <a:rPr lang="en-GB" altLang="en-US" sz="2600" dirty="0">
                <a:latin typeface="Calibri" panose="020F0502020204030204" pitchFamily="34" charset="0"/>
                <a:cs typeface="Calibri" panose="020F0502020204030204" pitchFamily="34" charset="0"/>
              </a:rPr>
              <a:t>School of Chemical &amp; Physical Sciences, Keele University, Keele, Staffs ST5 5BG, UK</a:t>
            </a:r>
          </a:p>
          <a:p>
            <a:pPr eaLnBrk="1" hangingPunct="1">
              <a:lnSpc>
                <a:spcPct val="90000"/>
              </a:lnSpc>
            </a:pPr>
            <a:endParaRPr lang="en-GB" altLang="en-US" sz="2000" dirty="0">
              <a:latin typeface="Calibri" panose="020F0502020204030204" pitchFamily="34" charset="0"/>
              <a:cs typeface="Calibri" panose="020F0502020204030204" pitchFamily="34" charset="0"/>
            </a:endParaRPr>
          </a:p>
          <a:p>
            <a:pPr eaLnBrk="1" hangingPunct="1">
              <a:lnSpc>
                <a:spcPct val="90000"/>
              </a:lnSpc>
            </a:pPr>
            <a:r>
              <a:rPr lang="en-GB" altLang="en-US" b="1" dirty="0">
                <a:latin typeface="Calibri" panose="020F0502020204030204" pitchFamily="34" charset="0"/>
                <a:cs typeface="Calibri" panose="020F0502020204030204" pitchFamily="34" charset="0"/>
              </a:rPr>
              <a:t>Mário E G Valerio</a:t>
            </a:r>
            <a:endParaRPr lang="en-GB" altLang="en-US" sz="2400" b="1" dirty="0">
              <a:latin typeface="Calibri" panose="020F0502020204030204" pitchFamily="34" charset="0"/>
              <a:cs typeface="Calibri" panose="020F0502020204030204" pitchFamily="34" charset="0"/>
            </a:endParaRPr>
          </a:p>
          <a:p>
            <a:pPr eaLnBrk="1" hangingPunct="1">
              <a:lnSpc>
                <a:spcPct val="90000"/>
              </a:lnSpc>
            </a:pPr>
            <a:r>
              <a:rPr lang="en-GB" altLang="en-US" sz="2600" dirty="0">
                <a:latin typeface="Calibri" panose="020F0502020204030204" pitchFamily="34" charset="0"/>
                <a:cs typeface="Calibri" panose="020F0502020204030204" pitchFamily="34" charset="0"/>
              </a:rPr>
              <a:t>Department of Physics, Federal University of Sergipe, 49.100-000 São Cristóvão, Brazil</a:t>
            </a:r>
          </a:p>
        </p:txBody>
      </p:sp>
      <p:pic>
        <p:nvPicPr>
          <p:cNvPr id="2" name="Picture 1">
            <a:extLst>
              <a:ext uri="{FF2B5EF4-FFF2-40B4-BE49-F238E27FC236}">
                <a16:creationId xmlns:a16="http://schemas.microsoft.com/office/drawing/2014/main" id="{465D9FF0-A7BE-00EB-8E30-DB8467CA02E4}"/>
              </a:ext>
            </a:extLst>
          </p:cNvPr>
          <p:cNvPicPr>
            <a:picLocks noChangeAspect="1"/>
          </p:cNvPicPr>
          <p:nvPr/>
        </p:nvPicPr>
        <p:blipFill>
          <a:blip r:embed="rId2"/>
          <a:stretch>
            <a:fillRect/>
          </a:stretch>
        </p:blipFill>
        <p:spPr>
          <a:xfrm>
            <a:off x="4689150" y="420327"/>
            <a:ext cx="900067" cy="738517"/>
          </a:xfrm>
          <a:prstGeom prst="rect">
            <a:avLst/>
          </a:prstGeom>
        </p:spPr>
      </p:pic>
      <p:sp>
        <p:nvSpPr>
          <p:cNvPr id="7" name="TextBox 6">
            <a:extLst>
              <a:ext uri="{FF2B5EF4-FFF2-40B4-BE49-F238E27FC236}">
                <a16:creationId xmlns:a16="http://schemas.microsoft.com/office/drawing/2014/main" id="{40954D0F-8E34-D6CA-A6D3-DF3B91161894}"/>
              </a:ext>
            </a:extLst>
          </p:cNvPr>
          <p:cNvSpPr txBox="1"/>
          <p:nvPr/>
        </p:nvSpPr>
        <p:spPr>
          <a:xfrm>
            <a:off x="5764795" y="527975"/>
            <a:ext cx="2265629" cy="523220"/>
          </a:xfrm>
          <a:prstGeom prst="rect">
            <a:avLst/>
          </a:prstGeom>
          <a:noFill/>
        </p:spPr>
        <p:txBody>
          <a:bodyPr wrap="square">
            <a:spAutoFit/>
          </a:bodyPr>
          <a:lstStyle/>
          <a:p>
            <a:r>
              <a:rPr lang="en-US" sz="2800" dirty="0">
                <a:solidFill>
                  <a:srgbClr val="0070C0"/>
                </a:solidFill>
                <a:effectLst/>
                <a:highlight>
                  <a:srgbClr val="C0C0C0"/>
                </a:highlight>
                <a:latin typeface="ADLaM Display" panose="02010000000000000000" pitchFamily="2" charset="0"/>
                <a:ea typeface="Aptos" panose="020B0004020202020204" pitchFamily="34" charset="0"/>
              </a:rPr>
              <a:t>ICDIM 2024</a:t>
            </a:r>
            <a:endParaRPr lang="en-GB" sz="2800" dirty="0">
              <a:highlight>
                <a:srgbClr val="C0C0C0"/>
              </a:highlight>
            </a:endParaRPr>
          </a:p>
        </p:txBody>
      </p:sp>
    </p:spTree>
    <p:extLst>
      <p:ext uri="{BB962C8B-B14F-4D97-AF65-F5344CB8AC3E}">
        <p14:creationId xmlns:p14="http://schemas.microsoft.com/office/powerpoint/2010/main" val="117040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BE1A-EEEF-2793-9F84-98BD68B667AB}"/>
              </a:ext>
            </a:extLst>
          </p:cNvPr>
          <p:cNvSpPr>
            <a:spLocks noGrp="1"/>
          </p:cNvSpPr>
          <p:nvPr>
            <p:ph type="title"/>
          </p:nvPr>
        </p:nvSpPr>
        <p:spPr/>
        <p:txBody>
          <a:bodyPr/>
          <a:lstStyle/>
          <a:p>
            <a:r>
              <a:rPr lang="en-GB" sz="2800" dirty="0">
                <a:latin typeface="Calibri" panose="020F0502020204030204" pitchFamily="34" charset="0"/>
                <a:cs typeface="Calibri" panose="020F0502020204030204" pitchFamily="34" charset="0"/>
              </a:rPr>
              <a:t>Mean field calculations on calcite - dolomite</a:t>
            </a:r>
          </a:p>
        </p:txBody>
      </p:sp>
      <p:graphicFrame>
        <p:nvGraphicFramePr>
          <p:cNvPr id="10" name="Content Placeholder 9">
            <a:extLst>
              <a:ext uri="{FF2B5EF4-FFF2-40B4-BE49-F238E27FC236}">
                <a16:creationId xmlns:a16="http://schemas.microsoft.com/office/drawing/2014/main" id="{E3BD5AC2-BBC1-76AB-EBC8-E28A4B576B8C}"/>
              </a:ext>
            </a:extLst>
          </p:cNvPr>
          <p:cNvGraphicFramePr>
            <a:graphicFrameLocks noGrp="1"/>
          </p:cNvGraphicFramePr>
          <p:nvPr>
            <p:ph idx="1"/>
            <p:extLst>
              <p:ext uri="{D42A27DB-BD31-4B8C-83A1-F6EECF244321}">
                <p14:modId xmlns:p14="http://schemas.microsoft.com/office/powerpoint/2010/main" val="1329737319"/>
              </p:ext>
            </p:extLst>
          </p:nvPr>
        </p:nvGraphicFramePr>
        <p:xfrm>
          <a:off x="2133600" y="1946274"/>
          <a:ext cx="8024191" cy="2965452"/>
        </p:xfrm>
        <a:graphic>
          <a:graphicData uri="http://schemas.openxmlformats.org/drawingml/2006/table">
            <a:tbl>
              <a:tblPr firstRow="1" firstCol="1" bandRow="1"/>
              <a:tblGrid>
                <a:gridCol w="2274741">
                  <a:extLst>
                    <a:ext uri="{9D8B030D-6E8A-4147-A177-3AD203B41FA5}">
                      <a16:colId xmlns:a16="http://schemas.microsoft.com/office/drawing/2014/main" val="3161897339"/>
                    </a:ext>
                  </a:extLst>
                </a:gridCol>
                <a:gridCol w="2274741">
                  <a:extLst>
                    <a:ext uri="{9D8B030D-6E8A-4147-A177-3AD203B41FA5}">
                      <a16:colId xmlns:a16="http://schemas.microsoft.com/office/drawing/2014/main" val="843156281"/>
                    </a:ext>
                  </a:extLst>
                </a:gridCol>
                <a:gridCol w="3474709">
                  <a:extLst>
                    <a:ext uri="{9D8B030D-6E8A-4147-A177-3AD203B41FA5}">
                      <a16:colId xmlns:a16="http://schemas.microsoft.com/office/drawing/2014/main" val="2174584821"/>
                    </a:ext>
                  </a:extLst>
                </a:gridCol>
              </a:tblGrid>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 of ion in CaCO</a:t>
                      </a:r>
                      <a:r>
                        <a:rPr lang="en-GB" sz="1200" kern="100" baseline="-25000">
                          <a:effectLst/>
                          <a:latin typeface="Arial" panose="020B0604020202020204" pitchFamily="34" charset="0"/>
                          <a:ea typeface="Aptos" panose="020B0004020202020204" pitchFamily="34" charset="0"/>
                          <a:cs typeface="Times New Roman" panose="02020603050405020304" pitchFamily="18" charset="0"/>
                        </a:rPr>
                        <a:t>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a=b / Å</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c / Å</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4666171"/>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4.99</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17.061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79063719"/>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4.91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17.474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9426399"/>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20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4.907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17.443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3118422"/>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30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4.903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17.411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9920407"/>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4.900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17.377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014660"/>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4.896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17.341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74665411"/>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60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4.892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17.303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67544260"/>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70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4.888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17.262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9835908"/>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80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4.883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17.219</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16215457"/>
                  </a:ext>
                </a:extLst>
              </a:tr>
              <a:tr h="247121">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90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4.877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17.173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30949088"/>
                  </a:ext>
                </a:extLst>
              </a:tr>
              <a:tr h="247121">
                <a:tc>
                  <a:txBody>
                    <a:bodyPr/>
                    <a:lstStyle/>
                    <a:p>
                      <a:pPr>
                        <a:lnSpc>
                          <a:spcPct val="115000"/>
                        </a:lnSpc>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100</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200" kern="100">
                          <a:effectLst/>
                          <a:latin typeface="Arial" panose="020B0604020202020204" pitchFamily="34" charset="0"/>
                          <a:ea typeface="Aptos" panose="020B0004020202020204" pitchFamily="34" charset="0"/>
                          <a:cs typeface="Times New Roman" panose="02020603050405020304" pitchFamily="18" charset="0"/>
                        </a:rPr>
                        <a:t>4.872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17.122</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522141"/>
                  </a:ext>
                </a:extLst>
              </a:tr>
            </a:tbl>
          </a:graphicData>
        </a:graphic>
      </p:graphicFrame>
      <p:sp>
        <p:nvSpPr>
          <p:cNvPr id="4" name="Footer Placeholder 3">
            <a:extLst>
              <a:ext uri="{FF2B5EF4-FFF2-40B4-BE49-F238E27FC236}">
                <a16:creationId xmlns:a16="http://schemas.microsoft.com/office/drawing/2014/main" id="{9E3B4C51-6FCE-2FA2-2943-A6C1EBED83A9}"/>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8539AAC8-3695-FFE4-2D45-6C4F7F22A6A3}"/>
              </a:ext>
            </a:extLst>
          </p:cNvPr>
          <p:cNvSpPr>
            <a:spLocks noGrp="1"/>
          </p:cNvSpPr>
          <p:nvPr>
            <p:ph type="sldNum" sz="quarter" idx="12"/>
          </p:nvPr>
        </p:nvSpPr>
        <p:spPr/>
        <p:txBody>
          <a:bodyPr/>
          <a:lstStyle/>
          <a:p>
            <a:pPr>
              <a:defRPr/>
            </a:pPr>
            <a:fld id="{C2AE1851-A3E0-4C9E-8708-34AEE3CA220D}" type="slidenum">
              <a:rPr lang="en-GB" altLang="en-US" smtClean="0"/>
              <a:pPr>
                <a:defRPr/>
              </a:pPr>
              <a:t>10</a:t>
            </a:fld>
            <a:endParaRPr lang="en-GB" altLang="en-US"/>
          </a:p>
        </p:txBody>
      </p:sp>
      <p:sp>
        <p:nvSpPr>
          <p:cNvPr id="11" name="TextBox 10">
            <a:extLst>
              <a:ext uri="{FF2B5EF4-FFF2-40B4-BE49-F238E27FC236}">
                <a16:creationId xmlns:a16="http://schemas.microsoft.com/office/drawing/2014/main" id="{E7075DF3-E0B9-1546-B9F9-B949B4DB77A1}"/>
              </a:ext>
            </a:extLst>
          </p:cNvPr>
          <p:cNvSpPr txBox="1"/>
          <p:nvPr/>
        </p:nvSpPr>
        <p:spPr>
          <a:xfrm>
            <a:off x="2133600" y="5357191"/>
            <a:ext cx="8024191" cy="461665"/>
          </a:xfrm>
          <a:prstGeom prst="rect">
            <a:avLst/>
          </a:prstGeom>
          <a:noFill/>
          <a:ln>
            <a:solidFill>
              <a:schemeClr val="tx1"/>
            </a:solidFill>
          </a:ln>
        </p:spPr>
        <p:txBody>
          <a:bodyPr wrap="square" rtlCol="0">
            <a:spAutoFit/>
          </a:bodyPr>
          <a:lstStyle/>
          <a:p>
            <a:r>
              <a:rPr lang="en-GB" sz="2400" dirty="0">
                <a:latin typeface="Calibri" panose="020F0502020204030204" pitchFamily="34" charset="0"/>
                <a:cs typeface="Calibri" panose="020F0502020204030204" pitchFamily="34" charset="0"/>
              </a:rPr>
              <a:t>The 50% concentration corresponds to the dolomite structure</a:t>
            </a:r>
          </a:p>
        </p:txBody>
      </p:sp>
    </p:spTree>
    <p:extLst>
      <p:ext uri="{BB962C8B-B14F-4D97-AF65-F5344CB8AC3E}">
        <p14:creationId xmlns:p14="http://schemas.microsoft.com/office/powerpoint/2010/main" val="219922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9348-603F-DE33-8532-D4D1B7195C05}"/>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Comparison of mean field and experimental structures</a:t>
            </a:r>
          </a:p>
        </p:txBody>
      </p:sp>
      <p:sp>
        <p:nvSpPr>
          <p:cNvPr id="3" name="Content Placeholder 2">
            <a:extLst>
              <a:ext uri="{FF2B5EF4-FFF2-40B4-BE49-F238E27FC236}">
                <a16:creationId xmlns:a16="http://schemas.microsoft.com/office/drawing/2014/main" id="{3D8111FB-C8A5-88B4-A96C-42E189B330D5}"/>
              </a:ext>
            </a:extLst>
          </p:cNvPr>
          <p:cNvSpPr>
            <a:spLocks noGrp="1"/>
          </p:cNvSpPr>
          <p:nvPr>
            <p:ph idx="1"/>
          </p:nvPr>
        </p:nvSpPr>
        <p:spPr/>
        <p:txBody>
          <a:bodyPr/>
          <a:lstStyle/>
          <a:p>
            <a:r>
              <a:rPr lang="en-GB" sz="2800" dirty="0">
                <a:latin typeface="Calibri" panose="020F0502020204030204" pitchFamily="34" charset="0"/>
                <a:cs typeface="Calibri" panose="020F0502020204030204" pitchFamily="34" charset="0"/>
              </a:rPr>
              <a:t>An experimental structure from a natural sample was obtained by </a:t>
            </a:r>
            <a:r>
              <a:rPr lang="de-DE" sz="2800" dirty="0">
                <a:latin typeface="Calibri" panose="020F0502020204030204" pitchFamily="34" charset="0"/>
                <a:cs typeface="Calibri" panose="020F0502020204030204" pitchFamily="34" charset="0"/>
              </a:rPr>
              <a:t>Effenberger et al, Zeischrift fur Kristallographie </a:t>
            </a:r>
            <a:r>
              <a:rPr lang="de-DE" sz="2800" b="1" dirty="0">
                <a:latin typeface="Calibri" panose="020F0502020204030204" pitchFamily="34" charset="0"/>
                <a:cs typeface="Calibri" panose="020F0502020204030204" pitchFamily="34" charset="0"/>
              </a:rPr>
              <a:t>156</a:t>
            </a:r>
            <a:r>
              <a:rPr lang="de-DE" sz="2800" dirty="0">
                <a:latin typeface="Calibri" panose="020F0502020204030204" pitchFamily="34" charset="0"/>
                <a:cs typeface="Calibri" panose="020F0502020204030204" pitchFamily="34" charset="0"/>
              </a:rPr>
              <a:t>, 233-243 (1981). The table below compares this with the mean field structure:</a:t>
            </a:r>
          </a:p>
          <a:p>
            <a:pPr marL="0" indent="0">
              <a:buNone/>
            </a:pPr>
            <a:endParaRPr lang="de-DE" sz="2800" dirty="0">
              <a:latin typeface="Calibri" panose="020F0502020204030204" pitchFamily="34" charset="0"/>
              <a:cs typeface="Calibri" panose="020F0502020204030204" pitchFamily="34" charset="0"/>
            </a:endParaRPr>
          </a:p>
          <a:p>
            <a:endParaRPr lang="de-DE" sz="2800" dirty="0">
              <a:latin typeface="Calibri" panose="020F0502020204030204" pitchFamily="34" charset="0"/>
              <a:cs typeface="Calibri" panose="020F0502020204030204" pitchFamily="34" charset="0"/>
            </a:endParaRPr>
          </a:p>
          <a:p>
            <a:endParaRPr lang="de-DE" sz="2800" dirty="0">
              <a:latin typeface="Calibri" panose="020F0502020204030204" pitchFamily="34" charset="0"/>
              <a:cs typeface="Calibri" panose="020F0502020204030204" pitchFamily="34" charset="0"/>
            </a:endParaRPr>
          </a:p>
          <a:p>
            <a:r>
              <a:rPr lang="de-DE" sz="2800" dirty="0">
                <a:latin typeface="Calibri" panose="020F0502020204030204" pitchFamily="34" charset="0"/>
                <a:cs typeface="Calibri" panose="020F0502020204030204" pitchFamily="34" charset="0"/>
              </a:rPr>
              <a:t>This shows that the mean field method is a reliable method for predicting the dolomite structure, and can be applied to other similar materials.</a:t>
            </a:r>
          </a:p>
          <a:p>
            <a:endParaRPr lang="de-DE" sz="2800" dirty="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40817A8-98D5-3DD8-55C0-7DE283CD93A5}"/>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B44E0545-57EE-5B16-7D10-B1A7CB4C01F4}"/>
              </a:ext>
            </a:extLst>
          </p:cNvPr>
          <p:cNvSpPr>
            <a:spLocks noGrp="1"/>
          </p:cNvSpPr>
          <p:nvPr>
            <p:ph type="sldNum" sz="quarter" idx="12"/>
          </p:nvPr>
        </p:nvSpPr>
        <p:spPr/>
        <p:txBody>
          <a:bodyPr/>
          <a:lstStyle/>
          <a:p>
            <a:pPr>
              <a:defRPr/>
            </a:pPr>
            <a:fld id="{C2AE1851-A3E0-4C9E-8708-34AEE3CA220D}" type="slidenum">
              <a:rPr lang="en-GB" altLang="en-US" smtClean="0"/>
              <a:pPr>
                <a:defRPr/>
              </a:pPr>
              <a:t>11</a:t>
            </a:fld>
            <a:endParaRPr lang="en-GB" altLang="en-US"/>
          </a:p>
        </p:txBody>
      </p:sp>
      <p:graphicFrame>
        <p:nvGraphicFramePr>
          <p:cNvPr id="8" name="Table 7">
            <a:extLst>
              <a:ext uri="{FF2B5EF4-FFF2-40B4-BE49-F238E27FC236}">
                <a16:creationId xmlns:a16="http://schemas.microsoft.com/office/drawing/2014/main" id="{7D630538-6819-4DD3-A7D8-4237178533FE}"/>
              </a:ext>
            </a:extLst>
          </p:cNvPr>
          <p:cNvGraphicFramePr>
            <a:graphicFrameLocks noGrp="1"/>
          </p:cNvGraphicFramePr>
          <p:nvPr>
            <p:extLst>
              <p:ext uri="{D42A27DB-BD31-4B8C-83A1-F6EECF244321}">
                <p14:modId xmlns:p14="http://schemas.microsoft.com/office/powerpoint/2010/main" val="2001558116"/>
              </p:ext>
            </p:extLst>
          </p:nvPr>
        </p:nvGraphicFramePr>
        <p:xfrm>
          <a:off x="1031875" y="3110441"/>
          <a:ext cx="8127999" cy="135471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566447564"/>
                    </a:ext>
                  </a:extLst>
                </a:gridCol>
                <a:gridCol w="2709333">
                  <a:extLst>
                    <a:ext uri="{9D8B030D-6E8A-4147-A177-3AD203B41FA5}">
                      <a16:colId xmlns:a16="http://schemas.microsoft.com/office/drawing/2014/main" val="2896668082"/>
                    </a:ext>
                  </a:extLst>
                </a:gridCol>
                <a:gridCol w="2709333">
                  <a:extLst>
                    <a:ext uri="{9D8B030D-6E8A-4147-A177-3AD203B41FA5}">
                      <a16:colId xmlns:a16="http://schemas.microsoft.com/office/drawing/2014/main" val="2433555484"/>
                    </a:ext>
                  </a:extLst>
                </a:gridCol>
              </a:tblGrid>
              <a:tr h="370840">
                <a:tc>
                  <a:txBody>
                    <a:bodyPr/>
                    <a:lstStyle/>
                    <a:p>
                      <a:r>
                        <a:rPr lang="en-GB" dirty="0"/>
                        <a:t>Source</a:t>
                      </a:r>
                    </a:p>
                  </a:txBody>
                  <a:tcPr/>
                </a:tc>
                <a:tc>
                  <a:txBody>
                    <a:bodyPr/>
                    <a:lstStyle/>
                    <a:p>
                      <a:r>
                        <a:rPr lang="en-GB" sz="1800" b="1" kern="1200" dirty="0">
                          <a:solidFill>
                            <a:schemeClr val="lt1"/>
                          </a:solidFill>
                          <a:effectLst/>
                          <a:latin typeface="+mn-lt"/>
                          <a:ea typeface="+mn-ea"/>
                          <a:cs typeface="+mn-cs"/>
                        </a:rPr>
                        <a:t>a=b / Å </a:t>
                      </a:r>
                      <a:endParaRPr lang="en-GB" dirty="0"/>
                    </a:p>
                  </a:txBody>
                  <a:tcPr/>
                </a:tc>
                <a:tc>
                  <a:txBody>
                    <a:bodyPr/>
                    <a:lstStyle/>
                    <a:p>
                      <a:r>
                        <a:rPr lang="en-GB" sz="1800" b="1" kern="1200" dirty="0">
                          <a:solidFill>
                            <a:schemeClr val="lt1"/>
                          </a:solidFill>
                          <a:effectLst/>
                          <a:latin typeface="+mn-lt"/>
                          <a:ea typeface="+mn-ea"/>
                          <a:cs typeface="+mn-cs"/>
                        </a:rPr>
                        <a:t>c / Å </a:t>
                      </a:r>
                      <a:endParaRPr lang="en-GB" dirty="0"/>
                    </a:p>
                  </a:txBody>
                  <a:tcPr/>
                </a:tc>
                <a:extLst>
                  <a:ext uri="{0D108BD9-81ED-4DB2-BD59-A6C34878D82A}">
                    <a16:rowId xmlns:a16="http://schemas.microsoft.com/office/drawing/2014/main" val="2753226096"/>
                  </a:ext>
                </a:extLst>
              </a:tr>
              <a:tr h="370840">
                <a:tc>
                  <a:txBody>
                    <a:bodyPr/>
                    <a:lstStyle/>
                    <a:p>
                      <a:r>
                        <a:rPr lang="en-GB" dirty="0"/>
                        <a:t>Mean field</a:t>
                      </a:r>
                    </a:p>
                  </a:txBody>
                  <a:tcPr/>
                </a:tc>
                <a:tc>
                  <a:txBody>
                    <a:bodyPr/>
                    <a:lstStyle/>
                    <a:p>
                      <a:pPr algn="just">
                        <a:lnSpc>
                          <a:spcPct val="150000"/>
                        </a:lnSpc>
                        <a:spcAft>
                          <a:spcPts val="800"/>
                        </a:spcAft>
                      </a:pPr>
                      <a:r>
                        <a:rPr lang="en-GB" sz="2400" kern="100" spc="-10" dirty="0">
                          <a:effectLst/>
                          <a:latin typeface="Calibri" panose="020F0502020204030204" pitchFamily="34" charset="0"/>
                          <a:ea typeface="Aptos" panose="020B0004020202020204" pitchFamily="34" charset="0"/>
                          <a:cs typeface="Calibri" panose="020F0502020204030204" pitchFamily="34" charset="0"/>
                        </a:rPr>
                        <a:t>4.8965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2400" kern="100" spc="-10">
                          <a:effectLst/>
                          <a:latin typeface="Calibri" panose="020F0502020204030204" pitchFamily="34" charset="0"/>
                          <a:ea typeface="Aptos" panose="020B0004020202020204" pitchFamily="34" charset="0"/>
                          <a:cs typeface="Calibri" panose="020F0502020204030204" pitchFamily="34" charset="0"/>
                        </a:rPr>
                        <a:t>17.3416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624245802"/>
                  </a:ext>
                </a:extLst>
              </a:tr>
              <a:tr h="370840">
                <a:tc>
                  <a:txBody>
                    <a:bodyPr/>
                    <a:lstStyle/>
                    <a:p>
                      <a:r>
                        <a:rPr lang="en-GB" dirty="0"/>
                        <a:t>Expt. (Effenberger et al)</a:t>
                      </a:r>
                    </a:p>
                  </a:txBody>
                  <a:tcPr/>
                </a:tc>
                <a:tc>
                  <a:txBody>
                    <a:bodyPr/>
                    <a:lstStyle/>
                    <a:p>
                      <a:pPr algn="just">
                        <a:lnSpc>
                          <a:spcPct val="150000"/>
                        </a:lnSpc>
                        <a:spcAft>
                          <a:spcPts val="800"/>
                        </a:spcAft>
                      </a:pPr>
                      <a:r>
                        <a:rPr lang="en-GB" sz="2400" kern="100" spc="-10" dirty="0">
                          <a:effectLst/>
                          <a:latin typeface="Calibri" panose="020F0502020204030204" pitchFamily="34" charset="0"/>
                          <a:ea typeface="Aptos" panose="020B0004020202020204" pitchFamily="34" charset="0"/>
                          <a:cs typeface="Calibri" panose="020F0502020204030204" pitchFamily="34" charset="0"/>
                        </a:rPr>
                        <a:t>4.8168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2400" kern="100" spc="-10" dirty="0">
                          <a:effectLst/>
                          <a:latin typeface="Calibri" panose="020F0502020204030204" pitchFamily="34" charset="0"/>
                          <a:ea typeface="Aptos" panose="020B0004020202020204" pitchFamily="34" charset="0"/>
                          <a:cs typeface="Calibri" panose="020F0502020204030204" pitchFamily="34" charset="0"/>
                        </a:rPr>
                        <a:t>16.6855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837015222"/>
                  </a:ext>
                </a:extLst>
              </a:tr>
            </a:tbl>
          </a:graphicData>
        </a:graphic>
      </p:graphicFrame>
    </p:spTree>
    <p:extLst>
      <p:ext uri="{BB962C8B-B14F-4D97-AF65-F5344CB8AC3E}">
        <p14:creationId xmlns:p14="http://schemas.microsoft.com/office/powerpoint/2010/main" val="363908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BA23-4F4B-49CF-955F-0F618DA49141}"/>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Acknowledgements</a:t>
            </a:r>
          </a:p>
        </p:txBody>
      </p:sp>
      <p:sp>
        <p:nvSpPr>
          <p:cNvPr id="3" name="Content Placeholder 2">
            <a:extLst>
              <a:ext uri="{FF2B5EF4-FFF2-40B4-BE49-F238E27FC236}">
                <a16:creationId xmlns:a16="http://schemas.microsoft.com/office/drawing/2014/main" id="{E831C9F0-CAF4-4585-9B22-12B3318CF4E0}"/>
              </a:ext>
            </a:extLst>
          </p:cNvPr>
          <p:cNvSpPr>
            <a:spLocks noGrp="1"/>
          </p:cNvSpPr>
          <p:nvPr>
            <p:ph idx="1"/>
          </p:nvPr>
        </p:nvSpPr>
        <p:spPr/>
        <p:txBody>
          <a:bodyPr/>
          <a:lstStyle/>
          <a:p>
            <a:r>
              <a:rPr lang="en-GB" sz="2800" dirty="0">
                <a:latin typeface="Calibri" panose="020F0502020204030204" pitchFamily="34" charset="0"/>
                <a:cs typeface="Calibri" panose="020F0502020204030204" pitchFamily="34" charset="0"/>
              </a:rPr>
              <a:t>I would like to thank Dr Michael </a:t>
            </a:r>
            <a:r>
              <a:rPr lang="en-GB" sz="2800" dirty="0" err="1">
                <a:latin typeface="Calibri" panose="020F0502020204030204" pitchFamily="34" charset="0"/>
                <a:cs typeface="Calibri" panose="020F0502020204030204" pitchFamily="34" charset="0"/>
              </a:rPr>
              <a:t>Montenari</a:t>
            </a:r>
            <a:r>
              <a:rPr lang="en-GB" sz="2800" dirty="0">
                <a:latin typeface="Calibri" panose="020F0502020204030204" pitchFamily="34" charset="0"/>
                <a:cs typeface="Calibri" panose="020F0502020204030204" pitchFamily="34" charset="0"/>
              </a:rPr>
              <a:t> (School of Geography, Geology &amp; the Environment, Keele University) for introducing me to the dolomite problem.</a:t>
            </a:r>
          </a:p>
          <a:p>
            <a:r>
              <a:rPr lang="en-GB" sz="2800" dirty="0">
                <a:latin typeface="Calibri" panose="020F0502020204030204" pitchFamily="34" charset="0"/>
                <a:cs typeface="Calibri" panose="020F0502020204030204" pitchFamily="34" charset="0"/>
              </a:rPr>
              <a:t>Ryan Vegad carried out this work as part of his final year Chemistry project, and we thank Keele University for the provision of computing resources.</a:t>
            </a:r>
          </a:p>
          <a:p>
            <a:r>
              <a:rPr lang="en-GB" sz="2800" dirty="0">
                <a:latin typeface="Calibri" panose="020F0502020204030204" pitchFamily="34" charset="0"/>
                <a:cs typeface="Calibri" panose="020F0502020204030204" pitchFamily="34" charset="0"/>
              </a:rPr>
              <a:t>Thank you to the conference organisers for the invitation to present this paper!</a:t>
            </a:r>
          </a:p>
        </p:txBody>
      </p:sp>
      <p:sp>
        <p:nvSpPr>
          <p:cNvPr id="4" name="Footer Placeholder 3">
            <a:extLst>
              <a:ext uri="{FF2B5EF4-FFF2-40B4-BE49-F238E27FC236}">
                <a16:creationId xmlns:a16="http://schemas.microsoft.com/office/drawing/2014/main" id="{9303C378-F73C-4AB0-9B68-FB705D7A62B0}"/>
              </a:ext>
            </a:extLst>
          </p:cNvPr>
          <p:cNvSpPr>
            <a:spLocks noGrp="1"/>
          </p:cNvSpPr>
          <p:nvPr>
            <p:ph type="ftr" sz="quarter" idx="11"/>
          </p:nvPr>
        </p:nvSpPr>
        <p:spPr/>
        <p:txBody>
          <a:bodyPr/>
          <a:lstStyle/>
          <a:p>
            <a:pPr>
              <a:defRPr/>
            </a:pPr>
            <a:r>
              <a:rPr lang="en-GB"/>
              <a:t>ICDIM2024 - Astana, Kazakhstan, 19-23 August 2024</a:t>
            </a:r>
            <a:endParaRPr lang="en-GB" altLang="en-US" dirty="0"/>
          </a:p>
        </p:txBody>
      </p:sp>
      <p:sp>
        <p:nvSpPr>
          <p:cNvPr id="5" name="Slide Number Placeholder 4">
            <a:extLst>
              <a:ext uri="{FF2B5EF4-FFF2-40B4-BE49-F238E27FC236}">
                <a16:creationId xmlns:a16="http://schemas.microsoft.com/office/drawing/2014/main" id="{EF9AB389-C2CC-46DD-90E0-52CF59FF7C58}"/>
              </a:ext>
            </a:extLst>
          </p:cNvPr>
          <p:cNvSpPr>
            <a:spLocks noGrp="1"/>
          </p:cNvSpPr>
          <p:nvPr>
            <p:ph type="sldNum" sz="quarter" idx="12"/>
          </p:nvPr>
        </p:nvSpPr>
        <p:spPr/>
        <p:txBody>
          <a:bodyPr/>
          <a:lstStyle/>
          <a:p>
            <a:pPr>
              <a:defRPr/>
            </a:pPr>
            <a:fld id="{C2AE1851-A3E0-4C9E-8708-34AEE3CA220D}" type="slidenum">
              <a:rPr lang="en-GB" altLang="en-US" smtClean="0"/>
              <a:pPr>
                <a:defRPr/>
              </a:pPr>
              <a:t>12</a:t>
            </a:fld>
            <a:endParaRPr lang="en-GB" altLang="en-US" dirty="0"/>
          </a:p>
        </p:txBody>
      </p:sp>
    </p:spTree>
    <p:extLst>
      <p:ext uri="{BB962C8B-B14F-4D97-AF65-F5344CB8AC3E}">
        <p14:creationId xmlns:p14="http://schemas.microsoft.com/office/powerpoint/2010/main" val="338443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EABE-54DA-1B2F-33CD-3C20055BF4ED}"/>
              </a:ext>
            </a:extLst>
          </p:cNvPr>
          <p:cNvSpPr>
            <a:spLocks noGrp="1"/>
          </p:cNvSpPr>
          <p:nvPr>
            <p:ph type="title"/>
          </p:nvPr>
        </p:nvSpPr>
        <p:spPr/>
        <p:txBody>
          <a:bodyPr/>
          <a:lstStyle/>
          <a:p>
            <a:r>
              <a:rPr lang="en-GB" dirty="0"/>
              <a:t>Geography!</a:t>
            </a:r>
          </a:p>
        </p:txBody>
      </p:sp>
      <p:pic>
        <p:nvPicPr>
          <p:cNvPr id="7" name="Content Placeholder 6" descr="A map of a route">
            <a:extLst>
              <a:ext uri="{FF2B5EF4-FFF2-40B4-BE49-F238E27FC236}">
                <a16:creationId xmlns:a16="http://schemas.microsoft.com/office/drawing/2014/main" id="{2BB4C52D-CADE-9977-095F-F3184D093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66351"/>
            <a:ext cx="8026400" cy="4733742"/>
          </a:xfrm>
        </p:spPr>
      </p:pic>
      <p:sp>
        <p:nvSpPr>
          <p:cNvPr id="4" name="Footer Placeholder 3">
            <a:extLst>
              <a:ext uri="{FF2B5EF4-FFF2-40B4-BE49-F238E27FC236}">
                <a16:creationId xmlns:a16="http://schemas.microsoft.com/office/drawing/2014/main" id="{7B8EA6CA-78FA-DFC8-2D4C-4AD973D93DFF}"/>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680392C0-5A4C-6605-2D47-61EB097C6251}"/>
              </a:ext>
            </a:extLst>
          </p:cNvPr>
          <p:cNvSpPr>
            <a:spLocks noGrp="1"/>
          </p:cNvSpPr>
          <p:nvPr>
            <p:ph type="sldNum" sz="quarter" idx="12"/>
          </p:nvPr>
        </p:nvSpPr>
        <p:spPr/>
        <p:txBody>
          <a:bodyPr/>
          <a:lstStyle/>
          <a:p>
            <a:pPr>
              <a:defRPr/>
            </a:pPr>
            <a:fld id="{C2AE1851-A3E0-4C9E-8708-34AEE3CA220D}" type="slidenum">
              <a:rPr lang="en-GB" altLang="en-US" smtClean="0"/>
              <a:pPr>
                <a:defRPr/>
              </a:pPr>
              <a:t>13</a:t>
            </a:fld>
            <a:endParaRPr lang="en-GB" altLang="en-US"/>
          </a:p>
        </p:txBody>
      </p:sp>
    </p:spTree>
    <p:extLst>
      <p:ext uri="{BB962C8B-B14F-4D97-AF65-F5344CB8AC3E}">
        <p14:creationId xmlns:p14="http://schemas.microsoft.com/office/powerpoint/2010/main" val="304384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ICDIM2024 - Astana, Kazakhstan, 19-23 August 2024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1042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GB" altLang="en-US" sz="3200" dirty="0">
                <a:latin typeface="Calibri" panose="020F0502020204030204" pitchFamily="34" charset="0"/>
                <a:cs typeface="Calibri" panose="020F0502020204030204" pitchFamily="34" charset="0"/>
              </a:rPr>
              <a:t>Plan for talk</a:t>
            </a:r>
          </a:p>
        </p:txBody>
      </p:sp>
      <p:sp>
        <p:nvSpPr>
          <p:cNvPr id="3077" name="Rectangle 3"/>
          <p:cNvSpPr>
            <a:spLocks noGrp="1" noChangeArrowheads="1"/>
          </p:cNvSpPr>
          <p:nvPr>
            <p:ph idx="1"/>
          </p:nvPr>
        </p:nvSpPr>
        <p:spPr>
          <a:xfrm>
            <a:off x="380143" y="1600201"/>
            <a:ext cx="11548153" cy="4525963"/>
          </a:xfrm>
        </p:spPr>
        <p:txBody>
          <a:bodyPr/>
          <a:lstStyle/>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The ‘dolomite problem’</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Recent experimental work</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Previous modelling studies on carbonates</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Interatomic potentials and lattice energy minimisation</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Mean field calculations</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Modelling dolomite using a mean field approach</a:t>
            </a:r>
          </a:p>
          <a:p>
            <a:pPr marL="609600" indent="-609600" eaLnBrk="1" hangingPunct="1">
              <a:buFontTx/>
              <a:buAutoNum type="arabicPeriod"/>
            </a:pPr>
            <a:r>
              <a:rPr lang="en-GB" altLang="en-US" dirty="0">
                <a:latin typeface="Calibri" panose="020F0502020204030204" pitchFamily="34" charset="0"/>
                <a:cs typeface="Calibri" panose="020F0502020204030204" pitchFamily="34" charset="0"/>
              </a:rPr>
              <a:t>Conclusions</a:t>
            </a:r>
          </a:p>
        </p:txBody>
      </p:sp>
      <p:sp>
        <p:nvSpPr>
          <p:cNvPr id="4" name="Footer Placeholder 3">
            <a:extLst>
              <a:ext uri="{FF2B5EF4-FFF2-40B4-BE49-F238E27FC236}">
                <a16:creationId xmlns:a16="http://schemas.microsoft.com/office/drawing/2014/main" id="{175B3B1C-F842-4EA4-AAAD-E9AEB671480C}"/>
              </a:ext>
            </a:extLst>
          </p:cNvPr>
          <p:cNvSpPr>
            <a:spLocks noGrp="1"/>
          </p:cNvSpPr>
          <p:nvPr>
            <p:ph type="ftr" sz="quarter" idx="11"/>
          </p:nvPr>
        </p:nvSpPr>
        <p:spPr/>
        <p:txBody>
          <a:bodyPr/>
          <a:lstStyle/>
          <a:p>
            <a:pPr>
              <a:defRPr/>
            </a:pPr>
            <a:r>
              <a:rPr lang="en-GB" altLang="en-US"/>
              <a:t>ICDIM2024 - Astana, Kazakhstan, 19-23 August 2024</a:t>
            </a:r>
            <a:endParaRPr lang="en-GB" altLang="en-US" dirty="0"/>
          </a:p>
        </p:txBody>
      </p:sp>
      <p:sp>
        <p:nvSpPr>
          <p:cNvPr id="5" name="Slide Number Placeholder 4">
            <a:extLst>
              <a:ext uri="{FF2B5EF4-FFF2-40B4-BE49-F238E27FC236}">
                <a16:creationId xmlns:a16="http://schemas.microsoft.com/office/drawing/2014/main" id="{DE64A91D-A168-46A9-82B9-D95108DFEC23}"/>
              </a:ext>
            </a:extLst>
          </p:cNvPr>
          <p:cNvSpPr>
            <a:spLocks noGrp="1"/>
          </p:cNvSpPr>
          <p:nvPr>
            <p:ph type="sldNum" sz="quarter" idx="12"/>
          </p:nvPr>
        </p:nvSpPr>
        <p:spPr/>
        <p:txBody>
          <a:bodyPr/>
          <a:lstStyle/>
          <a:p>
            <a:pPr>
              <a:defRPr/>
            </a:pPr>
            <a:fld id="{C2AE1851-A3E0-4C9E-8708-34AEE3CA220D}" type="slidenum">
              <a:rPr lang="en-GB" altLang="en-US" smtClean="0"/>
              <a:pPr>
                <a:defRPr/>
              </a:pPr>
              <a:t>2</a:t>
            </a:fld>
            <a:endParaRPr lang="en-GB" altLang="en-US"/>
          </a:p>
        </p:txBody>
      </p:sp>
    </p:spTree>
    <p:extLst>
      <p:ext uri="{BB962C8B-B14F-4D97-AF65-F5344CB8AC3E}">
        <p14:creationId xmlns:p14="http://schemas.microsoft.com/office/powerpoint/2010/main" val="366955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AE60-CA92-45BC-84C3-E8938F47CF49}"/>
              </a:ext>
            </a:extLst>
          </p:cNvPr>
          <p:cNvSpPr>
            <a:spLocks noGrp="1"/>
          </p:cNvSpPr>
          <p:nvPr>
            <p:ph type="title"/>
          </p:nvPr>
        </p:nvSpPr>
        <p:spPr>
          <a:xfrm>
            <a:off x="1578795" y="254089"/>
            <a:ext cx="8520701" cy="1143000"/>
          </a:xfrm>
        </p:spPr>
        <p:txBody>
          <a:bodyPr>
            <a:noAutofit/>
          </a:bodyPr>
          <a:lstStyle/>
          <a:p>
            <a:r>
              <a:rPr lang="en-GB" altLang="en-US" sz="3200" dirty="0">
                <a:latin typeface="Calibri" panose="020F0502020204030204" pitchFamily="34" charset="0"/>
                <a:cs typeface="Calibri" panose="020F0502020204030204" pitchFamily="34" charset="0"/>
              </a:rPr>
              <a:t>Background and motivation:</a:t>
            </a:r>
            <a:br>
              <a:rPr lang="en-GB" altLang="en-US" sz="3200" dirty="0">
                <a:latin typeface="Calibri" panose="020F0502020204030204" pitchFamily="34" charset="0"/>
                <a:cs typeface="Calibri" panose="020F0502020204030204" pitchFamily="34" charset="0"/>
              </a:rPr>
            </a:br>
            <a:r>
              <a:rPr lang="en-GB" altLang="en-US" sz="3200" dirty="0">
                <a:latin typeface="Calibri" panose="020F0502020204030204" pitchFamily="34" charset="0"/>
                <a:cs typeface="Calibri" panose="020F0502020204030204" pitchFamily="34" charset="0"/>
              </a:rPr>
              <a:t>the ‘dolomite problem’</a:t>
            </a:r>
            <a:endParaRPr lang="en-GB"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E571D3-74AC-4B30-9FE3-748391DF9208}"/>
              </a:ext>
            </a:extLst>
          </p:cNvPr>
          <p:cNvSpPr>
            <a:spLocks noGrp="1"/>
          </p:cNvSpPr>
          <p:nvPr>
            <p:ph idx="1"/>
          </p:nvPr>
        </p:nvSpPr>
        <p:spPr/>
        <p:txBody>
          <a:bodyPr>
            <a:normAutofit lnSpcReduction="10000"/>
          </a:bodyPr>
          <a:lstStyle/>
          <a:p>
            <a:r>
              <a:rPr lang="en-GB" sz="2800" dirty="0">
                <a:latin typeface="Calibri" panose="020F0502020204030204" pitchFamily="34" charset="0"/>
                <a:cs typeface="Calibri" panose="020F0502020204030204" pitchFamily="34" charset="0"/>
              </a:rPr>
              <a:t>The dolomite problem refers to the fact that for 200 years, scientists have failed to grow dolomite in the laboratory under the conditions believed to have formed it naturally. It occurs abundantly in geological deposits. However, a recent experimental paper succeeded in doing this.</a:t>
            </a:r>
          </a:p>
          <a:p>
            <a:r>
              <a:rPr lang="en-GB" sz="2800" dirty="0">
                <a:latin typeface="Calibri" panose="020F0502020204030204" pitchFamily="34" charset="0"/>
                <a:cs typeface="Calibri" panose="020F0502020204030204" pitchFamily="34" charset="0"/>
              </a:rPr>
              <a:t>Dolomite has chemical formula </a:t>
            </a:r>
            <a:r>
              <a:rPr lang="en-GB" sz="2800" dirty="0" err="1">
                <a:latin typeface="Calibri" panose="020F0502020204030204" pitchFamily="34" charset="0"/>
                <a:cs typeface="Calibri" panose="020F0502020204030204" pitchFamily="34" charset="0"/>
              </a:rPr>
              <a:t>CaMg</a:t>
            </a:r>
            <a:r>
              <a:rPr lang="en-GB" sz="2800" dirty="0">
                <a:latin typeface="Calibri" panose="020F0502020204030204" pitchFamily="34" charset="0"/>
                <a:cs typeface="Calibri" panose="020F0502020204030204" pitchFamily="34" charset="0"/>
              </a:rPr>
              <a:t>(CO</a:t>
            </a:r>
            <a:r>
              <a:rPr lang="en-GB" sz="2800" baseline="-25000" dirty="0">
                <a:latin typeface="Calibri" panose="020F0502020204030204" pitchFamily="34" charset="0"/>
                <a:cs typeface="Calibri" panose="020F0502020204030204" pitchFamily="34" charset="0"/>
              </a:rPr>
              <a:t>3</a:t>
            </a:r>
            <a:r>
              <a:rPr lang="en-GB" sz="2800" dirty="0">
                <a:latin typeface="Calibri" panose="020F0502020204030204" pitchFamily="34" charset="0"/>
                <a:cs typeface="Calibri" panose="020F0502020204030204" pitchFamily="34" charset="0"/>
              </a:rPr>
              <a:t>)</a:t>
            </a:r>
            <a:r>
              <a:rPr lang="en-GB" sz="2800" baseline="-25000" dirty="0">
                <a:latin typeface="Calibri" panose="020F0502020204030204" pitchFamily="34" charset="0"/>
                <a:cs typeface="Calibri" panose="020F0502020204030204" pitchFamily="34" charset="0"/>
              </a:rPr>
              <a:t>2</a:t>
            </a:r>
            <a:r>
              <a:rPr lang="en-GB" sz="2800" dirty="0">
                <a:latin typeface="Calibri" panose="020F0502020204030204" pitchFamily="34" charset="0"/>
                <a:cs typeface="Calibri" panose="020F0502020204030204" pitchFamily="34" charset="0"/>
              </a:rPr>
              <a:t> with the Ca and Mg on alternate sites.</a:t>
            </a:r>
          </a:p>
          <a:p>
            <a:r>
              <a:rPr lang="en-GB" sz="2800" dirty="0">
                <a:latin typeface="Calibri" panose="020F0502020204030204" pitchFamily="34" charset="0"/>
                <a:cs typeface="Calibri" panose="020F0502020204030204" pitchFamily="34" charset="0"/>
              </a:rPr>
              <a:t>In this study we have modelled dolomite in two ways – (</a:t>
            </a:r>
            <a:r>
              <a:rPr lang="en-GB" sz="2800" dirty="0" err="1">
                <a:latin typeface="Calibri" panose="020F0502020204030204" pitchFamily="34" charset="0"/>
                <a:cs typeface="Calibri" panose="020F0502020204030204" pitchFamily="34" charset="0"/>
              </a:rPr>
              <a:t>i</a:t>
            </a:r>
            <a:r>
              <a:rPr lang="en-GB" sz="2800" dirty="0">
                <a:latin typeface="Calibri" panose="020F0502020204030204" pitchFamily="34" charset="0"/>
                <a:cs typeface="Calibri" panose="020F0502020204030204" pitchFamily="34" charset="0"/>
              </a:rPr>
              <a:t>) using the experimental structure, and (ii) using a mean field approach with the calcite structure as a starting point and substituting Mg at the Ca site up to a 50:50 distribution.</a:t>
            </a:r>
          </a:p>
        </p:txBody>
      </p:sp>
      <p:sp>
        <p:nvSpPr>
          <p:cNvPr id="5" name="Footer Placeholder 4">
            <a:extLst>
              <a:ext uri="{FF2B5EF4-FFF2-40B4-BE49-F238E27FC236}">
                <a16:creationId xmlns:a16="http://schemas.microsoft.com/office/drawing/2014/main" id="{5AF562EC-EFC8-401A-AFC2-0BC7E21F10B7}"/>
              </a:ext>
            </a:extLst>
          </p:cNvPr>
          <p:cNvSpPr>
            <a:spLocks noGrp="1"/>
          </p:cNvSpPr>
          <p:nvPr>
            <p:ph type="ftr" sz="quarter" idx="11"/>
          </p:nvPr>
        </p:nvSpPr>
        <p:spPr/>
        <p:txBody>
          <a:bodyPr/>
          <a:lstStyle/>
          <a:p>
            <a:pPr>
              <a:defRPr/>
            </a:pPr>
            <a:r>
              <a:rPr lang="en-GB" altLang="en-US"/>
              <a:t>ICDIM2024 - Astana, Kazakhstan, 19-23 August 2024</a:t>
            </a:r>
          </a:p>
        </p:txBody>
      </p:sp>
      <p:sp>
        <p:nvSpPr>
          <p:cNvPr id="7" name="Slide Number Placeholder 6">
            <a:extLst>
              <a:ext uri="{FF2B5EF4-FFF2-40B4-BE49-F238E27FC236}">
                <a16:creationId xmlns:a16="http://schemas.microsoft.com/office/drawing/2014/main" id="{AE51FA0C-9CF1-4F40-9665-4A6FEE82B387}"/>
              </a:ext>
            </a:extLst>
          </p:cNvPr>
          <p:cNvSpPr>
            <a:spLocks noGrp="1"/>
          </p:cNvSpPr>
          <p:nvPr>
            <p:ph type="sldNum" sz="quarter" idx="12"/>
          </p:nvPr>
        </p:nvSpPr>
        <p:spPr/>
        <p:txBody>
          <a:bodyPr/>
          <a:lstStyle/>
          <a:p>
            <a:pPr>
              <a:defRPr/>
            </a:pPr>
            <a:fld id="{C2AE1851-A3E0-4C9E-8708-34AEE3CA220D}" type="slidenum">
              <a:rPr lang="en-GB" altLang="en-US" smtClean="0"/>
              <a:pPr>
                <a:defRPr/>
              </a:pPr>
              <a:t>3</a:t>
            </a:fld>
            <a:endParaRPr lang="en-GB" altLang="en-US"/>
          </a:p>
        </p:txBody>
      </p:sp>
    </p:spTree>
    <p:extLst>
      <p:ext uri="{BB962C8B-B14F-4D97-AF65-F5344CB8AC3E}">
        <p14:creationId xmlns:p14="http://schemas.microsoft.com/office/powerpoint/2010/main" val="244596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C732-4A9B-EC0A-3768-FC8C48DECDCF}"/>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Recent experimental work</a:t>
            </a:r>
          </a:p>
        </p:txBody>
      </p:sp>
      <p:sp>
        <p:nvSpPr>
          <p:cNvPr id="3" name="Content Placeholder 2">
            <a:extLst>
              <a:ext uri="{FF2B5EF4-FFF2-40B4-BE49-F238E27FC236}">
                <a16:creationId xmlns:a16="http://schemas.microsoft.com/office/drawing/2014/main" id="{8CD3F360-E880-DF60-CB8B-4C0547B59535}"/>
              </a:ext>
            </a:extLst>
          </p:cNvPr>
          <p:cNvSpPr>
            <a:spLocks noGrp="1"/>
          </p:cNvSpPr>
          <p:nvPr>
            <p:ph idx="1"/>
          </p:nvPr>
        </p:nvSpPr>
        <p:spPr/>
        <p:txBody>
          <a:bodyPr/>
          <a:lstStyle/>
          <a:p>
            <a:pPr marL="0" indent="0">
              <a:buNone/>
            </a:pPr>
            <a:r>
              <a:rPr lang="en-GB" sz="2800" dirty="0">
                <a:latin typeface="Calibri" panose="020F0502020204030204" pitchFamily="34" charset="0"/>
                <a:cs typeface="Calibri" panose="020F0502020204030204" pitchFamily="34" charset="0"/>
              </a:rPr>
              <a:t>In November 2023, a paper was published in </a:t>
            </a:r>
            <a:r>
              <a:rPr lang="en-GB" sz="2800" b="1" dirty="0">
                <a:latin typeface="Calibri" panose="020F0502020204030204" pitchFamily="34" charset="0"/>
                <a:cs typeface="Calibri" panose="020F0502020204030204" pitchFamily="34" charset="0"/>
              </a:rPr>
              <a:t>Science</a:t>
            </a:r>
            <a:r>
              <a:rPr lang="en-GB" sz="2800" dirty="0">
                <a:latin typeface="Calibri" panose="020F0502020204030204" pitchFamily="34" charset="0"/>
                <a:cs typeface="Calibri" panose="020F0502020204030204" pitchFamily="34" charset="0"/>
              </a:rPr>
              <a:t>:</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800" dirty="0">
                <a:latin typeface="Calibri" panose="020F0502020204030204" pitchFamily="34" charset="0"/>
                <a:cs typeface="Calibri" panose="020F0502020204030204" pitchFamily="34" charset="0"/>
              </a:rPr>
              <a:t>‘</a:t>
            </a:r>
            <a:r>
              <a:rPr lang="en-GB" sz="2800" i="1" dirty="0">
                <a:latin typeface="Calibri" panose="020F0502020204030204" pitchFamily="34" charset="0"/>
                <a:cs typeface="Calibri" panose="020F0502020204030204" pitchFamily="34" charset="0"/>
              </a:rPr>
              <a:t>Dissolution enables dolomite crystal growth near ambient conditions</a:t>
            </a:r>
            <a:r>
              <a:rPr lang="en-GB" sz="2800" dirty="0">
                <a:latin typeface="Calibri" panose="020F0502020204030204" pitchFamily="34" charset="0"/>
                <a:cs typeface="Calibri" panose="020F0502020204030204" pitchFamily="34" charset="0"/>
              </a:rPr>
              <a:t>’</a:t>
            </a:r>
          </a:p>
          <a:p>
            <a:pPr marL="0" indent="0">
              <a:buNone/>
            </a:pPr>
            <a:r>
              <a:rPr lang="en-GB" sz="2400" dirty="0">
                <a:latin typeface="Calibri" panose="020F0502020204030204" pitchFamily="34" charset="0"/>
                <a:cs typeface="Calibri" panose="020F0502020204030204" pitchFamily="34" charset="0"/>
              </a:rPr>
              <a:t>J Kim, Y Kimura, B </a:t>
            </a:r>
            <a:r>
              <a:rPr lang="en-GB" sz="2400" dirty="0" err="1">
                <a:latin typeface="Calibri" panose="020F0502020204030204" pitchFamily="34" charset="0"/>
                <a:cs typeface="Calibri" panose="020F0502020204030204" pitchFamily="34" charset="0"/>
              </a:rPr>
              <a:t>Puchala</a:t>
            </a:r>
            <a:r>
              <a:rPr lang="en-GB" sz="2400" dirty="0">
                <a:latin typeface="Calibri" panose="020F0502020204030204" pitchFamily="34" charset="0"/>
                <a:cs typeface="Calibri" panose="020F0502020204030204" pitchFamily="34" charset="0"/>
              </a:rPr>
              <a:t>, T Yamazaki</a:t>
            </a:r>
            <a:r>
              <a:rPr lang="en-GB" sz="2400">
                <a:latin typeface="Calibri" panose="020F0502020204030204" pitchFamily="34" charset="0"/>
                <a:cs typeface="Calibri" panose="020F0502020204030204" pitchFamily="34" charset="0"/>
              </a:rPr>
              <a:t>, U Becker </a:t>
            </a:r>
            <a:r>
              <a:rPr lang="en-GB" sz="2400" dirty="0">
                <a:latin typeface="Calibri" panose="020F0502020204030204" pitchFamily="34" charset="0"/>
                <a:cs typeface="Calibri" panose="020F0502020204030204" pitchFamily="34" charset="0"/>
              </a:rPr>
              <a:t>&amp; W Sun</a:t>
            </a:r>
          </a:p>
          <a:p>
            <a:pPr marL="0" indent="0">
              <a:buNone/>
            </a:pPr>
            <a:r>
              <a:rPr lang="en-GB" sz="2400" dirty="0">
                <a:latin typeface="Calibri" panose="020F0502020204030204" pitchFamily="34" charset="0"/>
                <a:cs typeface="Calibri" panose="020F0502020204030204" pitchFamily="34" charset="0"/>
              </a:rPr>
              <a:t>Science </a:t>
            </a:r>
            <a:r>
              <a:rPr lang="en-GB" sz="2400" b="1" dirty="0">
                <a:latin typeface="Calibri" panose="020F0502020204030204" pitchFamily="34" charset="0"/>
                <a:cs typeface="Calibri" panose="020F0502020204030204" pitchFamily="34" charset="0"/>
              </a:rPr>
              <a:t>382 (</a:t>
            </a:r>
            <a:r>
              <a:rPr lang="en-GB" sz="2400" dirty="0">
                <a:latin typeface="Calibri" panose="020F0502020204030204" pitchFamily="34" charset="0"/>
                <a:cs typeface="Calibri" panose="020F0502020204030204" pitchFamily="34" charset="0"/>
              </a:rPr>
              <a:t>6673) 915-920 (2023) (DOI: 10.1126/science.adi3690)</a:t>
            </a:r>
          </a:p>
          <a:p>
            <a:pPr marL="0" indent="0">
              <a:buNone/>
            </a:pPr>
            <a:endParaRPr lang="en-GB" sz="1800" spc="-10" dirty="0">
              <a:effectLst/>
              <a:latin typeface="Arial" panose="020B0604020202020204" pitchFamily="34" charset="0"/>
              <a:ea typeface="Aptos" panose="020B0004020202020204" pitchFamily="34" charset="0"/>
            </a:endParaRPr>
          </a:p>
          <a:p>
            <a:pPr marL="0" indent="0">
              <a:buNone/>
            </a:pPr>
            <a:r>
              <a:rPr lang="en-GB" sz="2800" spc="-10" dirty="0">
                <a:effectLst/>
                <a:latin typeface="Calibri" panose="020F0502020204030204" pitchFamily="34" charset="0"/>
                <a:ea typeface="Aptos" panose="020B0004020202020204" pitchFamily="34" charset="0"/>
                <a:cs typeface="Calibri" panose="020F0502020204030204" pitchFamily="34" charset="0"/>
              </a:rPr>
              <a:t>These authors succeeded in growing dolomite crystals by a synthesis process involving removal of defects as the crystal grows, using ideas developed from atomistic simulations.</a:t>
            </a:r>
            <a:endParaRPr lang="en-GB"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0455A39C-99A7-E257-1AA5-01268408086E}"/>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8509A594-0364-B97A-45AD-B2ACDF870CAF}"/>
              </a:ext>
            </a:extLst>
          </p:cNvPr>
          <p:cNvSpPr>
            <a:spLocks noGrp="1"/>
          </p:cNvSpPr>
          <p:nvPr>
            <p:ph type="sldNum" sz="quarter" idx="12"/>
          </p:nvPr>
        </p:nvSpPr>
        <p:spPr/>
        <p:txBody>
          <a:bodyPr/>
          <a:lstStyle/>
          <a:p>
            <a:pPr>
              <a:defRPr/>
            </a:pPr>
            <a:fld id="{C2AE1851-A3E0-4C9E-8708-34AEE3CA220D}" type="slidenum">
              <a:rPr lang="en-GB" altLang="en-US" smtClean="0"/>
              <a:pPr>
                <a:defRPr/>
              </a:pPr>
              <a:t>4</a:t>
            </a:fld>
            <a:endParaRPr lang="en-GB" altLang="en-US"/>
          </a:p>
        </p:txBody>
      </p:sp>
    </p:spTree>
    <p:extLst>
      <p:ext uri="{BB962C8B-B14F-4D97-AF65-F5344CB8AC3E}">
        <p14:creationId xmlns:p14="http://schemas.microsoft.com/office/powerpoint/2010/main" val="350792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E300-8065-4BCB-B2F3-F33AE25C5641}"/>
              </a:ext>
            </a:extLst>
          </p:cNvPr>
          <p:cNvSpPr>
            <a:spLocks noGrp="1"/>
          </p:cNvSpPr>
          <p:nvPr>
            <p:ph type="title"/>
          </p:nvPr>
        </p:nvSpPr>
        <p:spPr/>
        <p:txBody>
          <a:bodyPr/>
          <a:lstStyle/>
          <a:p>
            <a:pPr eaLnBrk="1" hangingPunct="1"/>
            <a:r>
              <a:rPr lang="en-GB" altLang="en-US" sz="3200" dirty="0">
                <a:latin typeface="Calibri" panose="020F0502020204030204" pitchFamily="34" charset="0"/>
                <a:cs typeface="Calibri" panose="020F0502020204030204" pitchFamily="34" charset="0"/>
              </a:rPr>
              <a:t>Previous modelling studies on carbonates</a:t>
            </a:r>
          </a:p>
        </p:txBody>
      </p:sp>
      <p:sp>
        <p:nvSpPr>
          <p:cNvPr id="3" name="Content Placeholder 2">
            <a:extLst>
              <a:ext uri="{FF2B5EF4-FFF2-40B4-BE49-F238E27FC236}">
                <a16:creationId xmlns:a16="http://schemas.microsoft.com/office/drawing/2014/main" id="{111CA781-FC71-4F87-B6E4-B4D7C3B58DF9}"/>
              </a:ext>
            </a:extLst>
          </p:cNvPr>
          <p:cNvSpPr>
            <a:spLocks noGrp="1"/>
          </p:cNvSpPr>
          <p:nvPr>
            <p:ph sz="half" idx="1"/>
          </p:nvPr>
        </p:nvSpPr>
        <p:spPr/>
        <p:txBody>
          <a:bodyPr/>
          <a:lstStyle/>
          <a:p>
            <a:pPr marL="0" indent="0">
              <a:buNone/>
            </a:pPr>
            <a:r>
              <a:rPr lang="en-GB" sz="2400" dirty="0">
                <a:latin typeface="Calibri" panose="020F0502020204030204" pitchFamily="34" charset="0"/>
                <a:cs typeface="Calibri" panose="020F0502020204030204" pitchFamily="34" charset="0"/>
              </a:rPr>
              <a:t> </a:t>
            </a:r>
          </a:p>
        </p:txBody>
      </p:sp>
      <p:sp>
        <p:nvSpPr>
          <p:cNvPr id="16" name="Content Placeholder 15">
            <a:extLst>
              <a:ext uri="{FF2B5EF4-FFF2-40B4-BE49-F238E27FC236}">
                <a16:creationId xmlns:a16="http://schemas.microsoft.com/office/drawing/2014/main" id="{05DB9C5E-DA5B-041E-CB7E-509926101241}"/>
              </a:ext>
            </a:extLst>
          </p:cNvPr>
          <p:cNvSpPr>
            <a:spLocks noGrp="1"/>
          </p:cNvSpPr>
          <p:nvPr>
            <p:ph sz="half" idx="2"/>
          </p:nvPr>
        </p:nvSpPr>
        <p:spPr/>
        <p:txBody>
          <a:bodyPr/>
          <a:lstStyle/>
          <a:p>
            <a:r>
              <a:rPr lang="en-GB" sz="2800" dirty="0">
                <a:latin typeface="Calibri" panose="020F0502020204030204" pitchFamily="34" charset="0"/>
                <a:cs typeface="Calibri" panose="020F0502020204030204" pitchFamily="34" charset="0"/>
              </a:rPr>
              <a:t>Carbonites have been widely modelled. An early study, on CaCO</a:t>
            </a:r>
            <a:r>
              <a:rPr lang="en-GB" sz="2800" baseline="-25000" dirty="0">
                <a:latin typeface="Calibri" panose="020F0502020204030204" pitchFamily="34" charset="0"/>
                <a:cs typeface="Calibri" panose="020F0502020204030204" pitchFamily="34" charset="0"/>
              </a:rPr>
              <a:t>3</a:t>
            </a:r>
            <a:r>
              <a:rPr lang="en-GB" sz="2800" dirty="0">
                <a:latin typeface="Calibri" panose="020F0502020204030204" pitchFamily="34" charset="0"/>
                <a:cs typeface="Calibri" panose="020F0502020204030204" pitchFamily="34" charset="0"/>
              </a:rPr>
              <a:t> from our group is shown, although there have been many other papers on this subject.</a:t>
            </a:r>
          </a:p>
          <a:p>
            <a:r>
              <a:rPr lang="en-GB" dirty="0">
                <a:latin typeface="Calibri" panose="020F0502020204030204" pitchFamily="34" charset="0"/>
                <a:cs typeface="Calibri" panose="020F0502020204030204" pitchFamily="34" charset="0"/>
              </a:rPr>
              <a:t>In this paper an interatomic potential for the calcite phase of CaCO</a:t>
            </a:r>
            <a:r>
              <a:rPr lang="en-GB" baseline="-25000" dirty="0">
                <a:latin typeface="Calibri" panose="020F0502020204030204" pitchFamily="34" charset="0"/>
                <a:cs typeface="Calibri" panose="020F0502020204030204" pitchFamily="34" charset="0"/>
              </a:rPr>
              <a:t>3</a:t>
            </a:r>
            <a:r>
              <a:rPr lang="en-GB" dirty="0">
                <a:latin typeface="Calibri" panose="020F0502020204030204" pitchFamily="34" charset="0"/>
                <a:cs typeface="Calibri" panose="020F0502020204030204" pitchFamily="34" charset="0"/>
              </a:rPr>
              <a:t> was derived and applied to modelling the aragonite phase.</a:t>
            </a:r>
            <a:endParaRPr lang="en-GB" sz="2800" dirty="0">
              <a:latin typeface="Calibri" panose="020F0502020204030204" pitchFamily="34" charset="0"/>
              <a:cs typeface="Calibri" panose="020F0502020204030204" pitchFamily="34" charset="0"/>
            </a:endParaRPr>
          </a:p>
          <a:p>
            <a:pPr marL="0" indent="0">
              <a:buNone/>
            </a:pPr>
            <a:endParaRPr lang="en-GB" dirty="0"/>
          </a:p>
        </p:txBody>
      </p:sp>
      <p:sp>
        <p:nvSpPr>
          <p:cNvPr id="6" name="Footer Placeholder 5">
            <a:extLst>
              <a:ext uri="{FF2B5EF4-FFF2-40B4-BE49-F238E27FC236}">
                <a16:creationId xmlns:a16="http://schemas.microsoft.com/office/drawing/2014/main" id="{6C737E34-9F91-4BF3-9BE4-305B16421920}"/>
              </a:ext>
            </a:extLst>
          </p:cNvPr>
          <p:cNvSpPr>
            <a:spLocks noGrp="1"/>
          </p:cNvSpPr>
          <p:nvPr>
            <p:ph type="ftr" sz="quarter" idx="11"/>
          </p:nvPr>
        </p:nvSpPr>
        <p:spPr/>
        <p:txBody>
          <a:bodyPr/>
          <a:lstStyle/>
          <a:p>
            <a:pPr>
              <a:defRPr/>
            </a:pPr>
            <a:r>
              <a:rPr lang="en-GB" altLang="en-US"/>
              <a:t>ICDIM2024 - Astana, Kazakhstan, 19-23 August 2024</a:t>
            </a:r>
          </a:p>
        </p:txBody>
      </p:sp>
      <p:sp>
        <p:nvSpPr>
          <p:cNvPr id="7" name="Slide Number Placeholder 6">
            <a:extLst>
              <a:ext uri="{FF2B5EF4-FFF2-40B4-BE49-F238E27FC236}">
                <a16:creationId xmlns:a16="http://schemas.microsoft.com/office/drawing/2014/main" id="{72707732-9609-4597-8DB6-757A02898D46}"/>
              </a:ext>
            </a:extLst>
          </p:cNvPr>
          <p:cNvSpPr>
            <a:spLocks noGrp="1"/>
          </p:cNvSpPr>
          <p:nvPr>
            <p:ph type="sldNum" sz="quarter" idx="12"/>
          </p:nvPr>
        </p:nvSpPr>
        <p:spPr/>
        <p:txBody>
          <a:bodyPr/>
          <a:lstStyle/>
          <a:p>
            <a:pPr>
              <a:defRPr/>
            </a:pPr>
            <a:fld id="{C2AE1851-A3E0-4C9E-8708-34AEE3CA220D}" type="slidenum">
              <a:rPr lang="en-GB" altLang="en-US" smtClean="0"/>
              <a:pPr>
                <a:defRPr/>
              </a:pPr>
              <a:t>5</a:t>
            </a:fld>
            <a:endParaRPr lang="en-GB" altLang="en-US"/>
          </a:p>
        </p:txBody>
      </p:sp>
      <p:pic>
        <p:nvPicPr>
          <p:cNvPr id="15" name="Picture 14" descr="A paper with text on it&#10;&#10;Description automatically generated">
            <a:extLst>
              <a:ext uri="{FF2B5EF4-FFF2-40B4-BE49-F238E27FC236}">
                <a16:creationId xmlns:a16="http://schemas.microsoft.com/office/drawing/2014/main" id="{FF2436B3-1AC7-FF38-E3AF-182087E4C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61" y="1837701"/>
            <a:ext cx="4046898" cy="4184703"/>
          </a:xfrm>
          <a:prstGeom prst="rect">
            <a:avLst/>
          </a:prstGeom>
        </p:spPr>
      </p:pic>
    </p:spTree>
    <p:extLst>
      <p:ext uri="{BB962C8B-B14F-4D97-AF65-F5344CB8AC3E}">
        <p14:creationId xmlns:p14="http://schemas.microsoft.com/office/powerpoint/2010/main" val="124083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BDE-1394-4947-B4BA-991613C24361}"/>
              </a:ext>
            </a:extLst>
          </p:cNvPr>
          <p:cNvSpPr>
            <a:spLocks noGrp="1"/>
          </p:cNvSpPr>
          <p:nvPr>
            <p:ph type="title"/>
          </p:nvPr>
        </p:nvSpPr>
        <p:spPr>
          <a:xfrm>
            <a:off x="2133600" y="274638"/>
            <a:ext cx="8026400" cy="775564"/>
          </a:xfrm>
        </p:spPr>
        <p:txBody>
          <a:bodyPr/>
          <a:lstStyle/>
          <a:p>
            <a:r>
              <a:rPr lang="en-GB" sz="3200" dirty="0">
                <a:latin typeface="Calibri" panose="020F0502020204030204" pitchFamily="34" charset="0"/>
                <a:cs typeface="Calibri" panose="020F0502020204030204" pitchFamily="34" charset="0"/>
              </a:rPr>
              <a:t>Methodology – 1. Potentials</a:t>
            </a:r>
          </a:p>
        </p:txBody>
      </p:sp>
      <p:sp>
        <p:nvSpPr>
          <p:cNvPr id="3" name="Content Placeholder 2">
            <a:extLst>
              <a:ext uri="{FF2B5EF4-FFF2-40B4-BE49-F238E27FC236}">
                <a16:creationId xmlns:a16="http://schemas.microsoft.com/office/drawing/2014/main" id="{FF7676AB-FCB7-4D4E-99CC-54A28CB3A797}"/>
              </a:ext>
            </a:extLst>
          </p:cNvPr>
          <p:cNvSpPr>
            <a:spLocks noGrp="1"/>
          </p:cNvSpPr>
          <p:nvPr>
            <p:ph idx="1"/>
          </p:nvPr>
        </p:nvSpPr>
        <p:spPr>
          <a:xfrm>
            <a:off x="609600" y="1457609"/>
            <a:ext cx="10972800" cy="4668556"/>
          </a:xfrm>
        </p:spPr>
        <p:txBody>
          <a:bodyPr/>
          <a:lstStyle/>
          <a:p>
            <a:r>
              <a:rPr lang="en-GB" sz="2800" dirty="0">
                <a:latin typeface="Calibri" panose="020F0502020204030204" pitchFamily="34" charset="0"/>
                <a:cs typeface="Calibri" panose="020F0502020204030204" pitchFamily="34" charset="0"/>
              </a:rPr>
              <a:t>Materials are modelled by potentials fitted to structures (and properties, when available). </a:t>
            </a:r>
          </a:p>
          <a:p>
            <a:pPr algn="just"/>
            <a:r>
              <a:rPr lang="en-GB" sz="2800" dirty="0">
                <a:latin typeface="Calibri" panose="020F0502020204030204" pitchFamily="34" charset="0"/>
                <a:cs typeface="Calibri" panose="020F0502020204030204" pitchFamily="34" charset="0"/>
              </a:rPr>
              <a:t>The</a:t>
            </a:r>
            <a:r>
              <a:rPr lang="en-GB" sz="2800" b="1" dirty="0">
                <a:latin typeface="Calibri" panose="020F0502020204030204" pitchFamily="34" charset="0"/>
                <a:cs typeface="Calibri" panose="020F0502020204030204" pitchFamily="34" charset="0"/>
              </a:rPr>
              <a:t> Buckingham potential </a:t>
            </a:r>
            <a:r>
              <a:rPr lang="en-GB" sz="2800" dirty="0">
                <a:latin typeface="Calibri" panose="020F0502020204030204" pitchFamily="34" charset="0"/>
                <a:cs typeface="Calibri" panose="020F0502020204030204" pitchFamily="34" charset="0"/>
              </a:rPr>
              <a:t>is used, supplemented by an electrostatic term. Ionic polarisability can be included via the shell model.</a:t>
            </a:r>
          </a:p>
          <a:p>
            <a:pPr marL="0" indent="0" algn="just">
              <a:buNone/>
            </a:pPr>
            <a:r>
              <a:rPr lang="en-GB" sz="2800" b="1" dirty="0"/>
              <a:t>	</a:t>
            </a:r>
            <a:r>
              <a:rPr lang="en-GB" sz="2400" dirty="0"/>
              <a:t>V(r) = </a:t>
            </a:r>
            <a:r>
              <a:rPr lang="en-GB" sz="2400" dirty="0">
                <a:solidFill>
                  <a:srgbClr val="FF0000"/>
                </a:solidFill>
              </a:rPr>
              <a:t>q</a:t>
            </a:r>
            <a:r>
              <a:rPr lang="en-GB" sz="2400" baseline="-25000" dirty="0">
                <a:solidFill>
                  <a:srgbClr val="FF0000"/>
                </a:solidFill>
              </a:rPr>
              <a:t>1</a:t>
            </a:r>
            <a:r>
              <a:rPr lang="en-GB" sz="2400" dirty="0">
                <a:solidFill>
                  <a:srgbClr val="FF0000"/>
                </a:solidFill>
              </a:rPr>
              <a:t>q</a:t>
            </a:r>
            <a:r>
              <a:rPr lang="en-GB" sz="2400" baseline="-25000" dirty="0">
                <a:solidFill>
                  <a:srgbClr val="FF0000"/>
                </a:solidFill>
              </a:rPr>
              <a:t>2</a:t>
            </a:r>
            <a:r>
              <a:rPr lang="en-GB" sz="2400" dirty="0">
                <a:solidFill>
                  <a:srgbClr val="FF0000"/>
                </a:solidFill>
              </a:rPr>
              <a:t>/r</a:t>
            </a:r>
            <a:r>
              <a:rPr lang="en-GB" sz="2400" dirty="0"/>
              <a:t> +  </a:t>
            </a:r>
            <a:r>
              <a:rPr lang="en-GB" sz="2400" b="1" dirty="0"/>
              <a:t>A</a:t>
            </a:r>
            <a:r>
              <a:rPr lang="en-GB" sz="2400" dirty="0"/>
              <a:t> exp (-r/</a:t>
            </a:r>
            <a:r>
              <a:rPr lang="en-GB" sz="2400" b="1" dirty="0">
                <a:sym typeface="Symbol"/>
              </a:rPr>
              <a:t></a:t>
            </a:r>
            <a:r>
              <a:rPr lang="en-GB" sz="2400" dirty="0"/>
              <a:t>) – </a:t>
            </a:r>
            <a:r>
              <a:rPr lang="en-GB" sz="2400" b="1" dirty="0"/>
              <a:t>C</a:t>
            </a:r>
            <a:r>
              <a:rPr lang="en-GB" sz="2400" dirty="0"/>
              <a:t>r</a:t>
            </a:r>
            <a:r>
              <a:rPr lang="en-GB" sz="2400" baseline="30000" dirty="0"/>
              <a:t>-6</a:t>
            </a:r>
          </a:p>
          <a:p>
            <a:pPr marL="457200" lvl="1" indent="0" algn="l" eaLnBrk="1" fontAlgn="auto" hangingPunct="1">
              <a:spcBef>
                <a:spcPts val="0"/>
              </a:spcBef>
              <a:spcAft>
                <a:spcPts val="0"/>
              </a:spcAft>
              <a:buNone/>
              <a:defRPr/>
            </a:pPr>
            <a:r>
              <a:rPr lang="en-GB" sz="2400" kern="1200" dirty="0">
                <a:solidFill>
                  <a:prstClr val="black"/>
                </a:solidFill>
                <a:latin typeface="Calibri"/>
              </a:rPr>
              <a:t>For example, results of fitting to CaCO</a:t>
            </a:r>
            <a:r>
              <a:rPr lang="en-GB" sz="2400" kern="1200" baseline="-25000" dirty="0">
                <a:solidFill>
                  <a:prstClr val="black"/>
                </a:solidFill>
                <a:latin typeface="Calibri"/>
              </a:rPr>
              <a:t>3</a:t>
            </a:r>
            <a:r>
              <a:rPr lang="en-GB" sz="2400" kern="1200" dirty="0">
                <a:solidFill>
                  <a:prstClr val="black"/>
                </a:solidFill>
                <a:latin typeface="Calibri"/>
              </a:rPr>
              <a:t> crystal structure (Jackson &amp; Price 1992, slide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Lattice Parameter	Exp. Value	Calc. value	%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a=b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Å)</a:t>
            </a:r>
            <a:r>
              <a:rPr lang="en-GB" sz="2000" kern="1200" dirty="0">
                <a:solidFill>
                  <a:prstClr val="black"/>
                </a:solidFill>
                <a:latin typeface="Calibri"/>
              </a:rPr>
              <a:t>	</a:t>
            </a:r>
            <a:r>
              <a:rPr kumimoji="0" lang="en-GB" sz="2000" b="0" i="0" u="none" strike="noStrike" kern="1200" cap="none" spc="0" normalizeH="0" baseline="0" noProof="0" dirty="0">
                <a:ln>
                  <a:noFill/>
                </a:ln>
                <a:solidFill>
                  <a:prstClr val="black"/>
                </a:solidFill>
                <a:effectLst/>
                <a:uLnTx/>
                <a:uFillTx/>
                <a:latin typeface="Calibri"/>
                <a:ea typeface="+mn-ea"/>
                <a:cs typeface="+mn-cs"/>
              </a:rPr>
              <a:t>		4.990000      	4.912984	-1.54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Å)</a:t>
            </a:r>
            <a:r>
              <a:rPr kumimoji="0" lang="en-GB" sz="2000" b="0" i="0" u="none" strike="noStrike" kern="1200" cap="none" spc="0" normalizeH="0" baseline="0" noProof="0" dirty="0">
                <a:ln>
                  <a:noFill/>
                </a:ln>
                <a:solidFill>
                  <a:prstClr val="black"/>
                </a:solidFill>
                <a:effectLst/>
                <a:uLnTx/>
                <a:uFillTx/>
                <a:latin typeface="Calibri"/>
                <a:ea typeface="+mn-ea"/>
                <a:cs typeface="+mn-cs"/>
              </a:rPr>
              <a:t>			17.002000     	17.502982	2.95		       		</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 ()</a:t>
            </a:r>
            <a:r>
              <a:rPr lang="en-GB" sz="2000" kern="1200" dirty="0">
                <a:solidFill>
                  <a:prstClr val="black"/>
                </a:solidFill>
                <a:latin typeface="Calibri"/>
                <a:sym typeface="Symbol" panose="05050102010706020507" pitchFamily="18" charset="2"/>
              </a:rPr>
              <a:t>			120.0		</a:t>
            </a:r>
            <a:r>
              <a:rPr kumimoji="0" lang="en-GB" sz="2000" b="0" i="0" u="none" strike="noStrike" kern="1200" cap="none" spc="0" normalizeH="0" baseline="0" noProof="0" dirty="0">
                <a:ln>
                  <a:noFill/>
                </a:ln>
                <a:solidFill>
                  <a:prstClr val="black"/>
                </a:solidFill>
                <a:effectLst/>
                <a:uLnTx/>
                <a:uFillTx/>
                <a:latin typeface="Calibri"/>
                <a:ea typeface="+mn-ea"/>
                <a:cs typeface="+mn-cs"/>
              </a:rPr>
              <a:t>120.0	  	0.0	</a:t>
            </a:r>
          </a:p>
          <a:p>
            <a:endParaRPr lang="en-GB" sz="2800" dirty="0">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03E3AEEE-9568-4E45-9BED-1471DFF8DC62}"/>
              </a:ext>
            </a:extLst>
          </p:cNvPr>
          <p:cNvSpPr>
            <a:spLocks noGrp="1"/>
          </p:cNvSpPr>
          <p:nvPr>
            <p:ph type="ftr" sz="quarter" idx="11"/>
          </p:nvPr>
        </p:nvSpPr>
        <p:spPr/>
        <p:txBody>
          <a:bodyPr/>
          <a:lstStyle/>
          <a:p>
            <a:pPr>
              <a:defRPr/>
            </a:pPr>
            <a:r>
              <a:rPr lang="en-GB" altLang="en-US"/>
              <a:t>ICDIM2024 - Astana, Kazakhstan, 19-23 August 2024</a:t>
            </a:r>
          </a:p>
        </p:txBody>
      </p:sp>
      <p:sp>
        <p:nvSpPr>
          <p:cNvPr id="7" name="Slide Number Placeholder 6">
            <a:extLst>
              <a:ext uri="{FF2B5EF4-FFF2-40B4-BE49-F238E27FC236}">
                <a16:creationId xmlns:a16="http://schemas.microsoft.com/office/drawing/2014/main" id="{E92DDC39-75C2-4582-8F12-DB4E9EC8E5AB}"/>
              </a:ext>
            </a:extLst>
          </p:cNvPr>
          <p:cNvSpPr>
            <a:spLocks noGrp="1"/>
          </p:cNvSpPr>
          <p:nvPr>
            <p:ph type="sldNum" sz="quarter" idx="12"/>
          </p:nvPr>
        </p:nvSpPr>
        <p:spPr/>
        <p:txBody>
          <a:bodyPr/>
          <a:lstStyle/>
          <a:p>
            <a:pPr>
              <a:defRPr/>
            </a:pPr>
            <a:fld id="{C2AE1851-A3E0-4C9E-8708-34AEE3CA220D}" type="slidenum">
              <a:rPr lang="en-GB" altLang="en-US" smtClean="0"/>
              <a:pPr>
                <a:defRPr/>
              </a:pPr>
              <a:t>6</a:t>
            </a:fld>
            <a:endParaRPr lang="en-GB" altLang="en-US"/>
          </a:p>
        </p:txBody>
      </p:sp>
    </p:spTree>
    <p:extLst>
      <p:ext uri="{BB962C8B-B14F-4D97-AF65-F5344CB8AC3E}">
        <p14:creationId xmlns:p14="http://schemas.microsoft.com/office/powerpoint/2010/main" val="214041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1875-F4BC-48CB-B20B-42101E26040E}"/>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Methodology – 2. Lattice energy minimisation</a:t>
            </a:r>
          </a:p>
        </p:txBody>
      </p:sp>
      <p:sp>
        <p:nvSpPr>
          <p:cNvPr id="10" name="Content Placeholder 9">
            <a:extLst>
              <a:ext uri="{FF2B5EF4-FFF2-40B4-BE49-F238E27FC236}">
                <a16:creationId xmlns:a16="http://schemas.microsoft.com/office/drawing/2014/main" id="{33188A9C-68A8-6E43-488B-ADB4A2A5FA8A}"/>
              </a:ext>
            </a:extLst>
          </p:cNvPr>
          <p:cNvSpPr>
            <a:spLocks noGrp="1"/>
          </p:cNvSpPr>
          <p:nvPr>
            <p:ph idx="1"/>
          </p:nvPr>
        </p:nvSpPr>
        <p:spPr/>
        <p:txBody>
          <a:bodyPr/>
          <a:lstStyle/>
          <a:p>
            <a:r>
              <a:rPr lang="en-GB" sz="2800" b="1" dirty="0">
                <a:latin typeface="Calibri" panose="020F0502020204030204" pitchFamily="34" charset="0"/>
                <a:cs typeface="Calibri" panose="020F0502020204030204" pitchFamily="34" charset="0"/>
              </a:rPr>
              <a:t>Lattice energy minimisation</a:t>
            </a:r>
            <a:r>
              <a:rPr lang="en-GB" sz="2800" dirty="0">
                <a:latin typeface="Calibri" panose="020F0502020204030204" pitchFamily="34" charset="0"/>
                <a:cs typeface="Calibri" panose="020F0502020204030204" pitchFamily="34" charset="0"/>
              </a:rPr>
              <a:t> is used to model structures once a potential has been derived.</a:t>
            </a:r>
          </a:p>
          <a:p>
            <a:pPr algn="just"/>
            <a:r>
              <a:rPr lang="en-GB" sz="2800" dirty="0">
                <a:latin typeface="Calibri" panose="020F0502020204030204" pitchFamily="34" charset="0"/>
                <a:cs typeface="Calibri" panose="020F0502020204030204" pitchFamily="34" charset="0"/>
              </a:rPr>
              <a:t>The </a:t>
            </a:r>
            <a:r>
              <a:rPr lang="en-GB" sz="2800" b="1" dirty="0">
                <a:latin typeface="Calibri" panose="020F0502020204030204" pitchFamily="34" charset="0"/>
                <a:cs typeface="Calibri" panose="020F0502020204030204" pitchFamily="34" charset="0"/>
              </a:rPr>
              <a:t>lattice energy </a:t>
            </a:r>
            <a:r>
              <a:rPr lang="en-GB" sz="2800" dirty="0">
                <a:latin typeface="Calibri" panose="020F0502020204030204" pitchFamily="34" charset="0"/>
                <a:cs typeface="Calibri" panose="020F0502020204030204" pitchFamily="34" charset="0"/>
              </a:rPr>
              <a:t>(LE) of a crystal is defined as the sum</a:t>
            </a:r>
            <a:r>
              <a:rPr lang="en-GB" sz="2800" dirty="0">
                <a:latin typeface="Calibri" panose="020F0502020204030204" pitchFamily="34" charset="0"/>
                <a:cs typeface="Calibri" panose="020F0502020204030204" pitchFamily="34" charset="0"/>
                <a:sym typeface="Symbol"/>
              </a:rPr>
              <a:t> </a:t>
            </a:r>
            <a:r>
              <a:rPr lang="en-GB" sz="2800" dirty="0">
                <a:latin typeface="Calibri" panose="020F0502020204030204" pitchFamily="34" charset="0"/>
                <a:cs typeface="Calibri" panose="020F0502020204030204" pitchFamily="34" charset="0"/>
              </a:rPr>
              <a:t>of the interactions between its constituent ions.</a:t>
            </a:r>
          </a:p>
          <a:p>
            <a:pPr lvl="1"/>
            <a:r>
              <a:rPr lang="en-GB" dirty="0">
                <a:latin typeface="Calibri" panose="020F0502020204030204" pitchFamily="34" charset="0"/>
                <a:cs typeface="Calibri" panose="020F0502020204030204" pitchFamily="34" charset="0"/>
              </a:rPr>
              <a:t>Hence, we can write: </a:t>
            </a:r>
            <a:r>
              <a:rPr lang="en-GB" sz="2800" dirty="0">
                <a:latin typeface="Calibri" panose="020F0502020204030204" pitchFamily="34" charset="0"/>
                <a:cs typeface="Calibri" panose="020F0502020204030204" pitchFamily="34" charset="0"/>
              </a:rPr>
              <a:t>LE = </a:t>
            </a:r>
            <a:r>
              <a:rPr lang="en-GB" sz="2800" dirty="0">
                <a:latin typeface="Calibri" panose="020F0502020204030204" pitchFamily="34" charset="0"/>
                <a:cs typeface="Calibri" panose="020F0502020204030204" pitchFamily="34" charset="0"/>
                <a:sym typeface="Symbol"/>
              </a:rPr>
              <a:t></a:t>
            </a:r>
            <a:r>
              <a:rPr lang="en-GB" sz="2800" dirty="0">
                <a:latin typeface="Calibri" panose="020F0502020204030204" pitchFamily="34" charset="0"/>
                <a:cs typeface="Calibri" panose="020F0502020204030204" pitchFamily="34" charset="0"/>
              </a:rPr>
              <a:t> (Buckingham potentials) = </a:t>
            </a:r>
            <a:r>
              <a:rPr lang="en-GB" sz="2800" dirty="0">
                <a:latin typeface="Calibri" panose="020F0502020204030204" pitchFamily="34" charset="0"/>
                <a:cs typeface="Calibri" panose="020F0502020204030204" pitchFamily="34" charset="0"/>
                <a:sym typeface="Symbol"/>
              </a:rPr>
              <a:t></a:t>
            </a:r>
            <a:r>
              <a:rPr lang="en-GB" sz="2800" dirty="0">
                <a:latin typeface="Calibri" panose="020F0502020204030204" pitchFamily="34" charset="0"/>
                <a:cs typeface="Calibri" panose="020F0502020204030204" pitchFamily="34" charset="0"/>
              </a:rPr>
              <a:t> (V(r))</a:t>
            </a:r>
          </a:p>
          <a:p>
            <a:pPr algn="just"/>
            <a:r>
              <a:rPr lang="en-GB" sz="2800" dirty="0">
                <a:latin typeface="Calibri" panose="020F0502020204030204" pitchFamily="34" charset="0"/>
                <a:cs typeface="Calibri" panose="020F0502020204030204" pitchFamily="34" charset="0"/>
              </a:rPr>
              <a:t>The </a:t>
            </a:r>
            <a:r>
              <a:rPr lang="en-GB" sz="2800" b="1" dirty="0">
                <a:latin typeface="Calibri" panose="020F0502020204030204" pitchFamily="34" charset="0"/>
                <a:cs typeface="Calibri" panose="020F0502020204030204" pitchFamily="34" charset="0"/>
              </a:rPr>
              <a:t>experimentally determined</a:t>
            </a:r>
            <a:r>
              <a:rPr lang="en-GB" sz="2800" dirty="0">
                <a:latin typeface="Calibri" panose="020F0502020204030204" pitchFamily="34" charset="0"/>
                <a:cs typeface="Calibri" panose="020F0502020204030204" pitchFamily="34" charset="0"/>
              </a:rPr>
              <a:t> structure should correspond to the structure with the </a:t>
            </a:r>
            <a:r>
              <a:rPr lang="en-GB" sz="2800" b="1" dirty="0">
                <a:latin typeface="Calibri" panose="020F0502020204030204" pitchFamily="34" charset="0"/>
                <a:cs typeface="Calibri" panose="020F0502020204030204" pitchFamily="34" charset="0"/>
              </a:rPr>
              <a:t>minimum lattice energy</a:t>
            </a:r>
            <a:r>
              <a:rPr lang="en-GB" sz="2800" dirty="0">
                <a:latin typeface="Calibri" panose="020F0502020204030204" pitchFamily="34" charset="0"/>
                <a:cs typeface="Calibri" panose="020F0502020204030204" pitchFamily="34" charset="0"/>
              </a:rPr>
              <a:t>.</a:t>
            </a:r>
          </a:p>
          <a:p>
            <a:pPr algn="just"/>
            <a:r>
              <a:rPr lang="en-GB" sz="2800" dirty="0">
                <a:latin typeface="Calibri" panose="020F0502020204030204" pitchFamily="34" charset="0"/>
                <a:cs typeface="Calibri" panose="020F0502020204030204" pitchFamily="34" charset="0"/>
              </a:rPr>
              <a:t>The minimisation process corresponds to systematic variation of the structural parameters.</a:t>
            </a:r>
          </a:p>
          <a:p>
            <a:pPr marL="0" indent="0">
              <a:buNone/>
            </a:pPr>
            <a:endParaRPr lang="en-GB"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A4D3BC35-6E9D-44FE-96EE-52FA7722B107}"/>
              </a:ext>
            </a:extLst>
          </p:cNvPr>
          <p:cNvSpPr>
            <a:spLocks noGrp="1"/>
          </p:cNvSpPr>
          <p:nvPr>
            <p:ph type="ftr" sz="quarter" idx="11"/>
          </p:nvPr>
        </p:nvSpPr>
        <p:spPr/>
        <p:txBody>
          <a:bodyPr/>
          <a:lstStyle/>
          <a:p>
            <a:pPr>
              <a:defRPr/>
            </a:pPr>
            <a:r>
              <a:rPr lang="en-GB" altLang="en-US"/>
              <a:t>ICDIM2024 - Astana, Kazakhstan, 19-23 August 2024</a:t>
            </a:r>
            <a:endParaRPr lang="en-GB" altLang="en-US" dirty="0"/>
          </a:p>
        </p:txBody>
      </p:sp>
      <p:sp>
        <p:nvSpPr>
          <p:cNvPr id="5" name="Slide Number Placeholder 4">
            <a:extLst>
              <a:ext uri="{FF2B5EF4-FFF2-40B4-BE49-F238E27FC236}">
                <a16:creationId xmlns:a16="http://schemas.microsoft.com/office/drawing/2014/main" id="{A76B6206-07F9-4B1E-B3EF-7F368CC1DF2E}"/>
              </a:ext>
            </a:extLst>
          </p:cNvPr>
          <p:cNvSpPr>
            <a:spLocks noGrp="1"/>
          </p:cNvSpPr>
          <p:nvPr>
            <p:ph type="sldNum" sz="quarter" idx="12"/>
          </p:nvPr>
        </p:nvSpPr>
        <p:spPr/>
        <p:txBody>
          <a:bodyPr/>
          <a:lstStyle/>
          <a:p>
            <a:pPr>
              <a:defRPr/>
            </a:pPr>
            <a:fld id="{C2AE1851-A3E0-4C9E-8708-34AEE3CA220D}" type="slidenum">
              <a:rPr lang="en-GB" altLang="en-US" smtClean="0"/>
              <a:pPr>
                <a:defRPr/>
              </a:pPr>
              <a:t>7</a:t>
            </a:fld>
            <a:endParaRPr lang="en-GB" altLang="en-US"/>
          </a:p>
        </p:txBody>
      </p:sp>
    </p:spTree>
    <p:extLst>
      <p:ext uri="{BB962C8B-B14F-4D97-AF65-F5344CB8AC3E}">
        <p14:creationId xmlns:p14="http://schemas.microsoft.com/office/powerpoint/2010/main" val="313151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8DC7-F44E-6CE1-4C55-C2858EEE5B22}"/>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Methodology – 3. Software</a:t>
            </a:r>
            <a:endParaRPr lang="en-GB" sz="3200" dirty="0"/>
          </a:p>
        </p:txBody>
      </p:sp>
      <p:sp>
        <p:nvSpPr>
          <p:cNvPr id="3" name="Content Placeholder 2">
            <a:extLst>
              <a:ext uri="{FF2B5EF4-FFF2-40B4-BE49-F238E27FC236}">
                <a16:creationId xmlns:a16="http://schemas.microsoft.com/office/drawing/2014/main" id="{1C98B13E-5F1B-93D9-9A14-A96AB65CFB65}"/>
              </a:ext>
            </a:extLst>
          </p:cNvPr>
          <p:cNvSpPr>
            <a:spLocks noGrp="1"/>
          </p:cNvSpPr>
          <p:nvPr>
            <p:ph idx="1"/>
          </p:nvPr>
        </p:nvSpPr>
        <p:spPr/>
        <p:txBody>
          <a:bodyPr/>
          <a:lstStyle/>
          <a:p>
            <a:pPr algn="l"/>
            <a:r>
              <a:rPr lang="en-GB" sz="2800" dirty="0">
                <a:latin typeface="Calibri" panose="020F0502020204030204" pitchFamily="34" charset="0"/>
                <a:ea typeface="Calibri" panose="020F0502020204030204" pitchFamily="34" charset="0"/>
                <a:cs typeface="Calibri" panose="020F0502020204030204" pitchFamily="34" charset="0"/>
              </a:rPr>
              <a:t>All calculations were performed using the </a:t>
            </a:r>
            <a:r>
              <a:rPr lang="en-GB" sz="2800" b="1" dirty="0">
                <a:latin typeface="Calibri" panose="020F0502020204030204" pitchFamily="34" charset="0"/>
                <a:ea typeface="Calibri" panose="020F0502020204030204" pitchFamily="34" charset="0"/>
                <a:cs typeface="Calibri" panose="020F0502020204030204" pitchFamily="34" charset="0"/>
              </a:rPr>
              <a:t>GULP</a:t>
            </a:r>
            <a:r>
              <a:rPr lang="en-GB" sz="2800" dirty="0">
                <a:latin typeface="Calibri" panose="020F0502020204030204" pitchFamily="34" charset="0"/>
                <a:ea typeface="Calibri" panose="020F0502020204030204" pitchFamily="34" charset="0"/>
                <a:cs typeface="Calibri" panose="020F0502020204030204" pitchFamily="34" charset="0"/>
              </a:rPr>
              <a:t> code, written by Julian Gale (Curtin, Australia).</a:t>
            </a:r>
          </a:p>
          <a:p>
            <a:pPr algn="l"/>
            <a:r>
              <a:rPr lang="en-GB" sz="2800" dirty="0">
                <a:latin typeface="Calibri" panose="020F0502020204030204" pitchFamily="34" charset="0"/>
                <a:ea typeface="Calibri" panose="020F0502020204030204" pitchFamily="34" charset="0"/>
                <a:cs typeface="Calibri" panose="020F0502020204030204" pitchFamily="34" charset="0"/>
              </a:rPr>
              <a:t>The code is free to download for academic use and can be obtained from here:</a:t>
            </a:r>
          </a:p>
          <a:p>
            <a:pPr marL="0" indent="0" algn="l">
              <a:buNone/>
            </a:pP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hlinkClick r:id="rId2"/>
              </a:rPr>
              <a:t>https://gulp.curtin.edu.au/download.html</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GB" sz="2800" dirty="0">
              <a:latin typeface="Calibri" panose="020F0502020204030204" pitchFamily="34" charset="0"/>
              <a:ea typeface="Calibri" panose="020F0502020204030204" pitchFamily="34" charset="0"/>
              <a:cs typeface="Calibri" panose="020F0502020204030204" pitchFamily="34" charset="0"/>
            </a:endParaRPr>
          </a:p>
          <a:p>
            <a:pPr algn="l"/>
            <a:r>
              <a:rPr lang="en-GB" sz="2800" dirty="0">
                <a:latin typeface="Calibri" panose="020F0502020204030204" pitchFamily="34" charset="0"/>
                <a:ea typeface="Calibri" panose="020F0502020204030204" pitchFamily="34" charset="0"/>
                <a:cs typeface="Calibri" panose="020F0502020204030204" pitchFamily="34" charset="0"/>
              </a:rPr>
              <a:t>A journal reference is given here:</a:t>
            </a:r>
          </a:p>
          <a:p>
            <a:pPr marL="0" indent="0" algn="l">
              <a:buNone/>
            </a:pPr>
            <a:r>
              <a:rPr lang="en-GB" sz="2800" dirty="0">
                <a:latin typeface="Calibri" panose="020F0502020204030204" pitchFamily="34" charset="0"/>
                <a:ea typeface="Calibri" panose="020F0502020204030204" pitchFamily="34" charset="0"/>
                <a:cs typeface="Calibri" panose="020F0502020204030204" pitchFamily="34" charset="0"/>
              </a:rPr>
              <a:t>J D Gale, </a:t>
            </a:r>
            <a:r>
              <a:rPr lang="en-GB" sz="2800" i="1" dirty="0">
                <a:latin typeface="Calibri" panose="020F0502020204030204" pitchFamily="34" charset="0"/>
                <a:ea typeface="Calibri" panose="020F0502020204030204" pitchFamily="34" charset="0"/>
                <a:cs typeface="Calibri" panose="020F0502020204030204" pitchFamily="34" charset="0"/>
              </a:rPr>
              <a:t>J. Chem. Soc., Faraday Trans.</a:t>
            </a:r>
            <a:r>
              <a:rPr lang="en-GB" sz="2800" dirty="0">
                <a:latin typeface="Calibri" panose="020F0502020204030204" pitchFamily="34" charset="0"/>
                <a:ea typeface="Calibri" panose="020F0502020204030204" pitchFamily="34" charset="0"/>
                <a:cs typeface="Calibri" panose="020F0502020204030204" pitchFamily="34" charset="0"/>
              </a:rPr>
              <a:t>,</a:t>
            </a:r>
            <a:r>
              <a:rPr lang="en-GB" sz="2800" i="1"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rPr>
              <a:t>1997, 93(4), 629-637 </a:t>
            </a:r>
          </a:p>
        </p:txBody>
      </p:sp>
      <p:sp>
        <p:nvSpPr>
          <p:cNvPr id="4" name="Footer Placeholder 3">
            <a:extLst>
              <a:ext uri="{FF2B5EF4-FFF2-40B4-BE49-F238E27FC236}">
                <a16:creationId xmlns:a16="http://schemas.microsoft.com/office/drawing/2014/main" id="{419B2304-E697-F172-D9B7-A88060DF41AE}"/>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D722AAF4-66F4-09BF-45CF-28941933EA0C}"/>
              </a:ext>
            </a:extLst>
          </p:cNvPr>
          <p:cNvSpPr>
            <a:spLocks noGrp="1"/>
          </p:cNvSpPr>
          <p:nvPr>
            <p:ph type="sldNum" sz="quarter" idx="12"/>
          </p:nvPr>
        </p:nvSpPr>
        <p:spPr/>
        <p:txBody>
          <a:bodyPr/>
          <a:lstStyle/>
          <a:p>
            <a:pPr>
              <a:defRPr/>
            </a:pPr>
            <a:fld id="{C2AE1851-A3E0-4C9E-8708-34AEE3CA220D}" type="slidenum">
              <a:rPr lang="en-GB" altLang="en-US" smtClean="0"/>
              <a:pPr>
                <a:defRPr/>
              </a:pPr>
              <a:t>8</a:t>
            </a:fld>
            <a:endParaRPr lang="en-GB" altLang="en-US"/>
          </a:p>
        </p:txBody>
      </p:sp>
    </p:spTree>
    <p:extLst>
      <p:ext uri="{BB962C8B-B14F-4D97-AF65-F5344CB8AC3E}">
        <p14:creationId xmlns:p14="http://schemas.microsoft.com/office/powerpoint/2010/main" val="58740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ED64-9413-3314-C8DD-4336FD8DDDAD}"/>
              </a:ext>
            </a:extLst>
          </p:cNvPr>
          <p:cNvSpPr>
            <a:spLocks noGrp="1"/>
          </p:cNvSpPr>
          <p:nvPr>
            <p:ph type="title"/>
          </p:nvPr>
        </p:nvSpPr>
        <p:spPr/>
        <p:txBody>
          <a:bodyPr/>
          <a:lstStyle/>
          <a:p>
            <a:r>
              <a:rPr lang="en-GB" sz="3200" dirty="0">
                <a:latin typeface="Calibri" panose="020F0502020204030204" pitchFamily="34" charset="0"/>
                <a:cs typeface="Calibri" panose="020F0502020204030204" pitchFamily="34" charset="0"/>
              </a:rPr>
              <a:t>Mean field calculations</a:t>
            </a:r>
          </a:p>
        </p:txBody>
      </p:sp>
      <p:sp>
        <p:nvSpPr>
          <p:cNvPr id="3" name="Content Placeholder 2">
            <a:extLst>
              <a:ext uri="{FF2B5EF4-FFF2-40B4-BE49-F238E27FC236}">
                <a16:creationId xmlns:a16="http://schemas.microsoft.com/office/drawing/2014/main" id="{B1A1C761-DC4A-EB09-22AC-B1B4B8AE36C2}"/>
              </a:ext>
            </a:extLst>
          </p:cNvPr>
          <p:cNvSpPr>
            <a:spLocks noGrp="1"/>
          </p:cNvSpPr>
          <p:nvPr>
            <p:ph idx="1"/>
          </p:nvPr>
        </p:nvSpPr>
        <p:spPr/>
        <p:txBody>
          <a:bodyPr/>
          <a:lstStyle/>
          <a:p>
            <a:r>
              <a:rPr lang="en-GB" sz="2800" dirty="0">
                <a:latin typeface="Calibri" panose="020F0502020204030204" pitchFamily="34" charset="0"/>
                <a:cs typeface="Calibri" panose="020F0502020204030204" pitchFamily="34" charset="0"/>
              </a:rPr>
              <a:t>These are perfect lattice calculations in which the occupancy of a dopant ion at a lattice site is steadily increased.</a:t>
            </a:r>
          </a:p>
          <a:p>
            <a:r>
              <a:rPr lang="en-GB" sz="2800" dirty="0">
                <a:latin typeface="Calibri" panose="020F0502020204030204" pitchFamily="34" charset="0"/>
                <a:cs typeface="Calibri" panose="020F0502020204030204" pitchFamily="34" charset="0"/>
              </a:rPr>
              <a:t>They enable the </a:t>
            </a:r>
            <a:r>
              <a:rPr lang="en-GB" sz="2800" b="1" dirty="0">
                <a:latin typeface="Calibri" panose="020F0502020204030204" pitchFamily="34" charset="0"/>
                <a:cs typeface="Calibri" panose="020F0502020204030204" pitchFamily="34" charset="0"/>
              </a:rPr>
              <a:t>average</a:t>
            </a:r>
            <a:r>
              <a:rPr lang="en-GB" sz="2800" dirty="0">
                <a:latin typeface="Calibri" panose="020F0502020204030204" pitchFamily="34" charset="0"/>
                <a:cs typeface="Calibri" panose="020F0502020204030204" pitchFamily="34" charset="0"/>
              </a:rPr>
              <a:t> effect of doping on lattice parameters etc. to be calculated.</a:t>
            </a:r>
          </a:p>
          <a:p>
            <a:r>
              <a:rPr lang="en-GB" sz="2800" dirty="0">
                <a:latin typeface="Calibri" panose="020F0502020204030204" pitchFamily="34" charset="0"/>
                <a:cs typeface="Calibri" panose="020F0502020204030204" pitchFamily="34" charset="0"/>
              </a:rPr>
              <a:t>If the dopant cation is not the same charge as the ion it is substituting, vacancies or interstitials are introduced by increasing or decreasing the anion charge to ensure a neutral unit cell.</a:t>
            </a:r>
          </a:p>
          <a:p>
            <a:r>
              <a:rPr lang="en-GB" sz="2800" dirty="0">
                <a:latin typeface="Calibri" panose="020F0502020204030204" pitchFamily="34" charset="0"/>
                <a:cs typeface="Calibri" panose="020F0502020204030204" pitchFamily="34" charset="0"/>
              </a:rPr>
              <a:t>To model dolomite, we started with the CaCO</a:t>
            </a:r>
            <a:r>
              <a:rPr lang="en-GB" sz="2800" baseline="-25000" dirty="0">
                <a:latin typeface="Calibri" panose="020F0502020204030204" pitchFamily="34" charset="0"/>
                <a:cs typeface="Calibri" panose="020F0502020204030204" pitchFamily="34" charset="0"/>
              </a:rPr>
              <a:t>3</a:t>
            </a:r>
            <a:r>
              <a:rPr lang="en-GB" sz="2800" dirty="0">
                <a:latin typeface="Calibri" panose="020F0502020204030204" pitchFamily="34" charset="0"/>
                <a:cs typeface="Calibri" panose="020F0502020204030204" pitchFamily="34" charset="0"/>
              </a:rPr>
              <a:t> structure, and progressively substituted Mg at the Ca site.</a:t>
            </a:r>
          </a:p>
        </p:txBody>
      </p:sp>
      <p:sp>
        <p:nvSpPr>
          <p:cNvPr id="4" name="Footer Placeholder 3">
            <a:extLst>
              <a:ext uri="{FF2B5EF4-FFF2-40B4-BE49-F238E27FC236}">
                <a16:creationId xmlns:a16="http://schemas.microsoft.com/office/drawing/2014/main" id="{DA5C3C3F-D946-73AB-3422-74FFCA1AA5D7}"/>
              </a:ext>
            </a:extLst>
          </p:cNvPr>
          <p:cNvSpPr>
            <a:spLocks noGrp="1"/>
          </p:cNvSpPr>
          <p:nvPr>
            <p:ph type="ftr" sz="quarter" idx="11"/>
          </p:nvPr>
        </p:nvSpPr>
        <p:spPr/>
        <p:txBody>
          <a:bodyPr/>
          <a:lstStyle/>
          <a:p>
            <a:pPr>
              <a:defRPr/>
            </a:pPr>
            <a:r>
              <a:rPr lang="en-GB" altLang="en-US"/>
              <a:t>ICDIM2024 - Astana, Kazakhstan, 19-23 August 2024</a:t>
            </a:r>
          </a:p>
        </p:txBody>
      </p:sp>
      <p:sp>
        <p:nvSpPr>
          <p:cNvPr id="5" name="Slide Number Placeholder 4">
            <a:extLst>
              <a:ext uri="{FF2B5EF4-FFF2-40B4-BE49-F238E27FC236}">
                <a16:creationId xmlns:a16="http://schemas.microsoft.com/office/drawing/2014/main" id="{5C6C41EF-5B1E-2119-E946-910BB68923EA}"/>
              </a:ext>
            </a:extLst>
          </p:cNvPr>
          <p:cNvSpPr>
            <a:spLocks noGrp="1"/>
          </p:cNvSpPr>
          <p:nvPr>
            <p:ph type="sldNum" sz="quarter" idx="12"/>
          </p:nvPr>
        </p:nvSpPr>
        <p:spPr/>
        <p:txBody>
          <a:bodyPr/>
          <a:lstStyle/>
          <a:p>
            <a:pPr>
              <a:defRPr/>
            </a:pPr>
            <a:fld id="{C2AE1851-A3E0-4C9E-8708-34AEE3CA220D}" type="slidenum">
              <a:rPr lang="en-GB" altLang="en-US" smtClean="0"/>
              <a:pPr>
                <a:defRPr/>
              </a:pPr>
              <a:t>9</a:t>
            </a:fld>
            <a:endParaRPr lang="en-GB" altLang="en-US"/>
          </a:p>
        </p:txBody>
      </p:sp>
    </p:spTree>
    <p:extLst>
      <p:ext uri="{BB962C8B-B14F-4D97-AF65-F5344CB8AC3E}">
        <p14:creationId xmlns:p14="http://schemas.microsoft.com/office/powerpoint/2010/main" val="14742496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4033</TotalTime>
  <Words>1116</Words>
  <Application>Microsoft Office PowerPoint</Application>
  <PresentationFormat>Widescreen</PresentationFormat>
  <Paragraphs>143</Paragraphs>
  <Slides>14</Slides>
  <Notes>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5" baseType="lpstr">
      <vt:lpstr>ADLaM Display</vt:lpstr>
      <vt:lpstr>Aptos</vt:lpstr>
      <vt:lpstr>Arial</vt:lpstr>
      <vt:lpstr>Calibri</vt:lpstr>
      <vt:lpstr>Symbol</vt:lpstr>
      <vt:lpstr>Default Design</vt:lpstr>
      <vt:lpstr>Default Design</vt:lpstr>
      <vt:lpstr>3_Default Design</vt:lpstr>
      <vt:lpstr>Office Theme</vt:lpstr>
      <vt:lpstr>3_Default Design</vt:lpstr>
      <vt:lpstr>Picture</vt:lpstr>
      <vt:lpstr>Computer modelling of dolomite structures using a mean field approach</vt:lpstr>
      <vt:lpstr>Plan for talk</vt:lpstr>
      <vt:lpstr>Background and motivation: the ‘dolomite problem’</vt:lpstr>
      <vt:lpstr>Recent experimental work</vt:lpstr>
      <vt:lpstr>Previous modelling studies on carbonates</vt:lpstr>
      <vt:lpstr>Methodology – 1. Potentials</vt:lpstr>
      <vt:lpstr>Methodology – 2. Lattice energy minimisation</vt:lpstr>
      <vt:lpstr>Methodology – 3. Software</vt:lpstr>
      <vt:lpstr>Mean field calculations</vt:lpstr>
      <vt:lpstr>Mean field calculations on calcite - dolomite</vt:lpstr>
      <vt:lpstr>Comparison of mean field and experimental structures</vt:lpstr>
      <vt:lpstr>Acknowledgements</vt:lpstr>
      <vt:lpstr>Geography!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MODELLING OF INTRINSIC DEFECTS AND Th INCORPORATION IN MgF2: WHAT WE CAN LEARN FROM ATOMISTIC MODELLING AND DFT APPROACHES</dc:title>
  <dc:creator>Rob Jackson</dc:creator>
  <cp:lastModifiedBy>Rob Jackson</cp:lastModifiedBy>
  <cp:revision>99</cp:revision>
  <dcterms:created xsi:type="dcterms:W3CDTF">2020-11-08T13:29:00Z</dcterms:created>
  <dcterms:modified xsi:type="dcterms:W3CDTF">2025-02-04T16:09:17Z</dcterms:modified>
</cp:coreProperties>
</file>