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tmp" ContentType="image/png"/>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3" r:id="rId2"/>
  </p:sldMasterIdLst>
  <p:notesMasterIdLst>
    <p:notesMasterId r:id="rId26"/>
  </p:notesMasterIdLst>
  <p:sldIdLst>
    <p:sldId id="256" r:id="rId3"/>
    <p:sldId id="257" r:id="rId4"/>
    <p:sldId id="261" r:id="rId5"/>
    <p:sldId id="259" r:id="rId6"/>
    <p:sldId id="262" r:id="rId7"/>
    <p:sldId id="258"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3A6BB6-7FBF-4297-A7D7-2AB64873BE7A}" type="datetimeFigureOut">
              <a:rPr lang="en-GB" smtClean="0"/>
              <a:t>20/11/2020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B920C5-CA5C-4785-821B-1F00F0A8A848}" type="slidenum">
              <a:rPr lang="en-GB" smtClean="0"/>
              <a:t>‹#›</a:t>
            </a:fld>
            <a:endParaRPr lang="en-GB"/>
          </a:p>
        </p:txBody>
      </p:sp>
    </p:spTree>
    <p:extLst>
      <p:ext uri="{BB962C8B-B14F-4D97-AF65-F5344CB8AC3E}">
        <p14:creationId xmlns:p14="http://schemas.microsoft.com/office/powerpoint/2010/main" val="31414857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3CB920C5-CA5C-4785-821B-1F00F0A8A848}" type="slidenum">
              <a:rPr lang="en-GB" smtClean="0"/>
              <a:t>6</a:t>
            </a:fld>
            <a:endParaRPr lang="en-GB"/>
          </a:p>
        </p:txBody>
      </p:sp>
    </p:spTree>
    <p:extLst>
      <p:ext uri="{BB962C8B-B14F-4D97-AF65-F5344CB8AC3E}">
        <p14:creationId xmlns:p14="http://schemas.microsoft.com/office/powerpoint/2010/main" val="1258571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ICDIM2020 - online 23-27 November 2020</a:t>
            </a:r>
          </a:p>
        </p:txBody>
      </p:sp>
      <p:sp>
        <p:nvSpPr>
          <p:cNvPr id="6" name="Rectangle 6"/>
          <p:cNvSpPr>
            <a:spLocks noGrp="1" noChangeArrowheads="1"/>
          </p:cNvSpPr>
          <p:nvPr>
            <p:ph type="sldNum" sz="quarter" idx="12"/>
          </p:nvPr>
        </p:nvSpPr>
        <p:spPr>
          <a:ln/>
        </p:spPr>
        <p:txBody>
          <a:bodyPr/>
          <a:lstStyle>
            <a:lvl1pPr>
              <a:defRPr/>
            </a:lvl1pPr>
          </a:lstStyle>
          <a:p>
            <a:pPr>
              <a:defRPr/>
            </a:pPr>
            <a:fld id="{C2AE1851-A3E0-4C9E-8708-34AEE3CA220D}" type="slidenum">
              <a:rPr lang="en-GB" altLang="en-US"/>
              <a:pPr>
                <a:defRPr/>
              </a:pPr>
              <a:t>‹#›</a:t>
            </a:fld>
            <a:endParaRPr lang="en-GB" altLang="en-US"/>
          </a:p>
        </p:txBody>
      </p:sp>
    </p:spTree>
    <p:extLst>
      <p:ext uri="{BB962C8B-B14F-4D97-AF65-F5344CB8AC3E}">
        <p14:creationId xmlns:p14="http://schemas.microsoft.com/office/powerpoint/2010/main" val="40240394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ICDIM2020 - online 23-27 November 2020</a:t>
            </a:r>
            <a:endParaRPr lang="en-GB" alt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FF260A91-4EF8-4765-8A61-C24B459DC011}" type="slidenum">
              <a:rPr lang="en-GB" altLang="en-US"/>
              <a:pPr>
                <a:defRPr/>
              </a:pPr>
              <a:t>‹#›</a:t>
            </a:fld>
            <a:endParaRPr lang="en-GB" altLang="en-US"/>
          </a:p>
        </p:txBody>
      </p:sp>
    </p:spTree>
    <p:extLst>
      <p:ext uri="{BB962C8B-B14F-4D97-AF65-F5344CB8AC3E}">
        <p14:creationId xmlns:p14="http://schemas.microsoft.com/office/powerpoint/2010/main" val="16765440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5"/>
          <p:cNvSpPr>
            <a:spLocks noGrp="1" noChangeArrowheads="1"/>
          </p:cNvSpPr>
          <p:nvPr>
            <p:ph type="ftr" sz="quarter" idx="11"/>
          </p:nvPr>
        </p:nvSpPr>
        <p:spPr>
          <a:ln/>
        </p:spPr>
        <p:txBody>
          <a:bodyPr/>
          <a:lstStyle>
            <a:lvl1pPr>
              <a:defRPr/>
            </a:lvl1pPr>
          </a:lstStyle>
          <a:p>
            <a:pPr>
              <a:defRPr/>
            </a:pPr>
            <a:r>
              <a:rPr lang="en-GB" altLang="en-US"/>
              <a:t>EURODIM2014: 14-18 July 2014   Canterbury, UK</a:t>
            </a:r>
          </a:p>
        </p:txBody>
      </p:sp>
      <p:sp>
        <p:nvSpPr>
          <p:cNvPr id="6" name="Rectangle 6"/>
          <p:cNvSpPr>
            <a:spLocks noGrp="1" noChangeArrowheads="1"/>
          </p:cNvSpPr>
          <p:nvPr>
            <p:ph type="sldNum" sz="quarter" idx="12"/>
          </p:nvPr>
        </p:nvSpPr>
        <p:spPr>
          <a:ln/>
        </p:spPr>
        <p:txBody>
          <a:bodyPr/>
          <a:lstStyle>
            <a:lvl1pPr>
              <a:defRPr/>
            </a:lvl1pPr>
          </a:lstStyle>
          <a:p>
            <a:pPr>
              <a:defRPr/>
            </a:pPr>
            <a:fld id="{C2AE1851-A3E0-4C9E-8708-34AEE3CA220D}" type="slidenum">
              <a:rPr lang="en-GB" altLang="en-US"/>
              <a:pPr>
                <a:defRPr/>
              </a:pPr>
              <a:t>‹#›</a:t>
            </a:fld>
            <a:endParaRPr lang="en-GB" altLang="en-US"/>
          </a:p>
        </p:txBody>
      </p:sp>
    </p:spTree>
    <p:extLst>
      <p:ext uri="{BB962C8B-B14F-4D97-AF65-F5344CB8AC3E}">
        <p14:creationId xmlns:p14="http://schemas.microsoft.com/office/powerpoint/2010/main" val="4024039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5"/>
          <p:cNvSpPr>
            <a:spLocks noGrp="1" noChangeArrowheads="1"/>
          </p:cNvSpPr>
          <p:nvPr>
            <p:ph type="ftr" sz="quarter" idx="11"/>
          </p:nvPr>
        </p:nvSpPr>
        <p:spPr>
          <a:ln/>
        </p:spPr>
        <p:txBody>
          <a:bodyPr/>
          <a:lstStyle>
            <a:lvl1pPr>
              <a:defRPr/>
            </a:lvl1pPr>
          </a:lstStyle>
          <a:p>
            <a:pPr>
              <a:defRPr/>
            </a:pPr>
            <a:r>
              <a:rPr lang="en-GB" altLang="en-US"/>
              <a:t>EURODIM2014: 14-18 July 2014   Canterbury, UK</a:t>
            </a:r>
          </a:p>
        </p:txBody>
      </p:sp>
      <p:sp>
        <p:nvSpPr>
          <p:cNvPr id="7" name="Rectangle 6"/>
          <p:cNvSpPr>
            <a:spLocks noGrp="1" noChangeArrowheads="1"/>
          </p:cNvSpPr>
          <p:nvPr>
            <p:ph type="sldNum" sz="quarter" idx="12"/>
          </p:nvPr>
        </p:nvSpPr>
        <p:spPr>
          <a:ln/>
        </p:spPr>
        <p:txBody>
          <a:bodyPr/>
          <a:lstStyle>
            <a:lvl1pPr>
              <a:defRPr/>
            </a:lvl1pPr>
          </a:lstStyle>
          <a:p>
            <a:pPr>
              <a:defRPr/>
            </a:pPr>
            <a:fld id="{3478B3A5-88E4-4661-BB32-C6598987488A}" type="slidenum">
              <a:rPr lang="en-GB" altLang="en-US"/>
              <a:pPr>
                <a:defRPr/>
              </a:pPr>
              <a:t>‹#›</a:t>
            </a:fld>
            <a:endParaRPr lang="en-GB" altLang="en-US"/>
          </a:p>
        </p:txBody>
      </p:sp>
    </p:spTree>
    <p:extLst>
      <p:ext uri="{BB962C8B-B14F-4D97-AF65-F5344CB8AC3E}">
        <p14:creationId xmlns:p14="http://schemas.microsoft.com/office/powerpoint/2010/main" val="28126517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oleObject" Target="../embeddings/oleObject1.bin"/><Relationship Id="rId4" Type="http://schemas.openxmlformats.org/officeDocument/2006/relationships/vmlDrawing" Target="../drawings/vmlDrawing1.v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7" Type="http://schemas.openxmlformats.org/officeDocument/2006/relationships/image" Target="../media/image2.jpeg"/><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oleObject" Target="../embeddings/oleObject2.bin"/><Relationship Id="rId4" Type="http://schemas.openxmlformats.org/officeDocument/2006/relationships/vmlDrawing" Target="../drawings/vmlDrawing2.v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133600" y="274638"/>
            <a:ext cx="8026400" cy="1143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GB" altLang="en-US"/>
          </a:p>
        </p:txBody>
      </p:sp>
      <p:sp>
        <p:nvSpPr>
          <p:cNvPr id="1029" name="Rectangle 5"/>
          <p:cNvSpPr>
            <a:spLocks noGrp="1" noChangeArrowheads="1"/>
          </p:cNvSpPr>
          <p:nvPr>
            <p:ph type="ftr" sz="quarter" idx="3"/>
          </p:nvPr>
        </p:nvSpPr>
        <p:spPr bwMode="auto">
          <a:xfrm>
            <a:off x="3657600" y="6245225"/>
            <a:ext cx="4876800" cy="4762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r>
              <a:rPr lang="en-GB" altLang="en-US"/>
              <a:t>ICDIM2020 - online 23-27 November 2020</a:t>
            </a:r>
            <a:endParaRPr lang="en-GB" altLang="en-US" dirty="0"/>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F0A769A5-7605-45A0-8A48-4D76EC1AD302}" type="slidenum">
              <a:rPr lang="en-GB" altLang="en-US"/>
              <a:pPr>
                <a:defRPr/>
              </a:pPr>
              <a:t>‹#›</a:t>
            </a:fld>
            <a:endParaRPr lang="en-GB" altLang="en-US"/>
          </a:p>
        </p:txBody>
      </p:sp>
      <p:graphicFrame>
        <p:nvGraphicFramePr>
          <p:cNvPr id="1032" name="Object 2"/>
          <p:cNvGraphicFramePr>
            <a:graphicFrameLocks noChangeAspect="1"/>
          </p:cNvGraphicFramePr>
          <p:nvPr userDrawn="1"/>
        </p:nvGraphicFramePr>
        <p:xfrm>
          <a:off x="10382251" y="214314"/>
          <a:ext cx="1333500" cy="1133475"/>
        </p:xfrm>
        <a:graphic>
          <a:graphicData uri="http://schemas.openxmlformats.org/presentationml/2006/ole">
            <mc:AlternateContent xmlns:mc="http://schemas.openxmlformats.org/markup-compatibility/2006">
              <mc:Choice xmlns:v="urn:schemas-microsoft-com:vml" Requires="v">
                <p:oleObj spid="_x0000_s1045" name="Picture" r:id="rId5" imgW="2686685" imgH="4201185" progId="Word.Picture.8">
                  <p:embed/>
                </p:oleObj>
              </mc:Choice>
              <mc:Fallback>
                <p:oleObj name="Picture" r:id="rId5" imgW="2686685" imgH="4201185" progId="Word.Picture.8">
                  <p:embed/>
                  <p:pic>
                    <p:nvPicPr>
                      <p:cNvPr id="1032" name="Object 2"/>
                      <p:cNvPicPr>
                        <a:picLocks noChangeAspect="1" noChangeArrowheads="1"/>
                      </p:cNvPicPr>
                      <p:nvPr/>
                    </p:nvPicPr>
                    <p:blipFill>
                      <a:blip r:embed="rId6">
                        <a:extLst>
                          <a:ext uri="{28A0092B-C50C-407E-A947-70E740481C1C}">
                            <a14:useLocalDpi xmlns:a14="http://schemas.microsoft.com/office/drawing/2010/main" val="0"/>
                          </a:ext>
                        </a:extLst>
                      </a:blip>
                      <a:srcRect l="29344" t="5655" r="54669" b="68980"/>
                      <a:stretch>
                        <a:fillRect/>
                      </a:stretch>
                    </p:blipFill>
                    <p:spPr bwMode="auto">
                      <a:xfrm>
                        <a:off x="10382251" y="214314"/>
                        <a:ext cx="1333500"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1036" name="Picture 12"/>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304801" y="211021"/>
            <a:ext cx="1015999" cy="12037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50" r:id="rId1"/>
    <p:sldLayoutId id="2147483649" r:id="rId2"/>
  </p:sldLayoutIdLst>
  <p:hf hdr="0" dt="0"/>
  <p:txStyles>
    <p:title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cs typeface="Arial" charset="0"/>
        </a:defRPr>
      </a:lvl2pPr>
      <a:lvl3pPr algn="ctr" rtl="0" eaLnBrk="0" fontAlgn="base" hangingPunct="0">
        <a:spcBef>
          <a:spcPct val="0"/>
        </a:spcBef>
        <a:spcAft>
          <a:spcPct val="0"/>
        </a:spcAft>
        <a:defRPr sz="3600" b="1">
          <a:solidFill>
            <a:schemeClr val="tx2"/>
          </a:solidFill>
          <a:latin typeface="Arial" charset="0"/>
          <a:cs typeface="Arial" charset="0"/>
        </a:defRPr>
      </a:lvl3pPr>
      <a:lvl4pPr algn="ctr" rtl="0" eaLnBrk="0" fontAlgn="base" hangingPunct="0">
        <a:spcBef>
          <a:spcPct val="0"/>
        </a:spcBef>
        <a:spcAft>
          <a:spcPct val="0"/>
        </a:spcAft>
        <a:defRPr sz="3600" b="1">
          <a:solidFill>
            <a:schemeClr val="tx2"/>
          </a:solidFill>
          <a:latin typeface="Arial" charset="0"/>
          <a:cs typeface="Arial" charset="0"/>
        </a:defRPr>
      </a:lvl4pPr>
      <a:lvl5pPr algn="ctr" rtl="0" eaLnBrk="0" fontAlgn="base" hangingPunct="0">
        <a:spcBef>
          <a:spcPct val="0"/>
        </a:spcBef>
        <a:spcAft>
          <a:spcPct val="0"/>
        </a:spcAft>
        <a:defRPr sz="3600" b="1">
          <a:solidFill>
            <a:schemeClr val="tx2"/>
          </a:solidFill>
          <a:latin typeface="Arial" charset="0"/>
          <a:cs typeface="Arial" charset="0"/>
        </a:defRPr>
      </a:lvl5pPr>
      <a:lvl6pPr marL="457200" algn="ctr" rtl="0" fontAlgn="base">
        <a:spcBef>
          <a:spcPct val="0"/>
        </a:spcBef>
        <a:spcAft>
          <a:spcPct val="0"/>
        </a:spcAft>
        <a:defRPr sz="3600" b="1">
          <a:solidFill>
            <a:schemeClr val="tx2"/>
          </a:solidFill>
          <a:latin typeface="Arial" charset="0"/>
          <a:cs typeface="Arial" charset="0"/>
        </a:defRPr>
      </a:lvl6pPr>
      <a:lvl7pPr marL="914400" algn="ctr" rtl="0" fontAlgn="base">
        <a:spcBef>
          <a:spcPct val="0"/>
        </a:spcBef>
        <a:spcAft>
          <a:spcPct val="0"/>
        </a:spcAft>
        <a:defRPr sz="3600" b="1">
          <a:solidFill>
            <a:schemeClr val="tx2"/>
          </a:solidFill>
          <a:latin typeface="Arial" charset="0"/>
          <a:cs typeface="Arial" charset="0"/>
        </a:defRPr>
      </a:lvl7pPr>
      <a:lvl8pPr marL="1371600" algn="ctr" rtl="0" fontAlgn="base">
        <a:spcBef>
          <a:spcPct val="0"/>
        </a:spcBef>
        <a:spcAft>
          <a:spcPct val="0"/>
        </a:spcAft>
        <a:defRPr sz="3600" b="1">
          <a:solidFill>
            <a:schemeClr val="tx2"/>
          </a:solidFill>
          <a:latin typeface="Arial" charset="0"/>
          <a:cs typeface="Arial" charset="0"/>
        </a:defRPr>
      </a:lvl8pPr>
      <a:lvl9pPr marL="1828800" algn="ctr" rtl="0" fontAlgn="base">
        <a:spcBef>
          <a:spcPct val="0"/>
        </a:spcBef>
        <a:spcAft>
          <a:spcPct val="0"/>
        </a:spcAft>
        <a:defRPr sz="3600" b="1">
          <a:solidFill>
            <a:schemeClr val="tx2"/>
          </a:solidFill>
          <a:latin typeface="Arial" charset="0"/>
          <a:cs typeface="Arial" charset="0"/>
        </a:defRPr>
      </a:lvl9pPr>
    </p:titleStyle>
    <p:bodyStyle>
      <a:lvl1pPr marL="342900" indent="-342900" algn="just"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just" rtl="0" eaLnBrk="0" fontAlgn="base" hangingPunct="0">
        <a:spcBef>
          <a:spcPct val="20000"/>
        </a:spcBef>
        <a:spcAft>
          <a:spcPct val="0"/>
        </a:spcAft>
        <a:buChar char="–"/>
        <a:defRPr sz="2800">
          <a:solidFill>
            <a:schemeClr val="tx1"/>
          </a:solidFill>
          <a:latin typeface="+mn-lt"/>
          <a:cs typeface="+mn-cs"/>
        </a:defRPr>
      </a:lvl2pPr>
      <a:lvl3pPr marL="1143000" indent="-228600" algn="just" rtl="0" eaLnBrk="0" fontAlgn="base" hangingPunct="0">
        <a:spcBef>
          <a:spcPct val="20000"/>
        </a:spcBef>
        <a:spcAft>
          <a:spcPct val="0"/>
        </a:spcAft>
        <a:buChar char="•"/>
        <a:defRPr sz="2400">
          <a:solidFill>
            <a:schemeClr val="tx1"/>
          </a:solidFill>
          <a:latin typeface="+mn-lt"/>
          <a:cs typeface="+mn-cs"/>
        </a:defRPr>
      </a:lvl3pPr>
      <a:lvl4pPr marL="1600200" indent="-228600" algn="just" rtl="0" eaLnBrk="0" fontAlgn="base" hangingPunct="0">
        <a:spcBef>
          <a:spcPct val="20000"/>
        </a:spcBef>
        <a:spcAft>
          <a:spcPct val="0"/>
        </a:spcAft>
        <a:buChar char="–"/>
        <a:defRPr sz="2000">
          <a:solidFill>
            <a:schemeClr val="tx1"/>
          </a:solidFill>
          <a:latin typeface="+mn-lt"/>
          <a:cs typeface="+mn-cs"/>
        </a:defRPr>
      </a:lvl4pPr>
      <a:lvl5pPr marL="2057400" indent="-228600" algn="just" rtl="0" eaLnBrk="0" fontAlgn="base" hangingPunct="0">
        <a:spcBef>
          <a:spcPct val="20000"/>
        </a:spcBef>
        <a:spcAft>
          <a:spcPct val="0"/>
        </a:spcAft>
        <a:buChar char="»"/>
        <a:defRPr sz="2000">
          <a:solidFill>
            <a:schemeClr val="tx1"/>
          </a:solidFill>
          <a:latin typeface="+mn-lt"/>
          <a:cs typeface="+mn-cs"/>
        </a:defRPr>
      </a:lvl5pPr>
      <a:lvl6pPr marL="2514600" indent="-228600" algn="just" rtl="0" fontAlgn="base">
        <a:spcBef>
          <a:spcPct val="20000"/>
        </a:spcBef>
        <a:spcAft>
          <a:spcPct val="0"/>
        </a:spcAft>
        <a:buChar char="»"/>
        <a:defRPr sz="2000">
          <a:solidFill>
            <a:schemeClr val="tx1"/>
          </a:solidFill>
          <a:latin typeface="+mn-lt"/>
          <a:cs typeface="+mn-cs"/>
        </a:defRPr>
      </a:lvl6pPr>
      <a:lvl7pPr marL="2971800" indent="-228600" algn="just" rtl="0" fontAlgn="base">
        <a:spcBef>
          <a:spcPct val="20000"/>
        </a:spcBef>
        <a:spcAft>
          <a:spcPct val="0"/>
        </a:spcAft>
        <a:buChar char="»"/>
        <a:defRPr sz="2000">
          <a:solidFill>
            <a:schemeClr val="tx1"/>
          </a:solidFill>
          <a:latin typeface="+mn-lt"/>
          <a:cs typeface="+mn-cs"/>
        </a:defRPr>
      </a:lvl7pPr>
      <a:lvl8pPr marL="3429000" indent="-228600" algn="just" rtl="0" fontAlgn="base">
        <a:spcBef>
          <a:spcPct val="20000"/>
        </a:spcBef>
        <a:spcAft>
          <a:spcPct val="0"/>
        </a:spcAft>
        <a:buChar char="»"/>
        <a:defRPr sz="2000">
          <a:solidFill>
            <a:schemeClr val="tx1"/>
          </a:solidFill>
          <a:latin typeface="+mn-lt"/>
          <a:cs typeface="+mn-cs"/>
        </a:defRPr>
      </a:lvl8pPr>
      <a:lvl9pPr marL="3886200" indent="-228600" algn="just"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133600" y="274638"/>
            <a:ext cx="8026400" cy="11430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Click to edit Master title style</a:t>
            </a:r>
          </a:p>
        </p:txBody>
      </p:sp>
      <p:sp>
        <p:nvSpPr>
          <p:cNvPr id="1027" name="Rectangle 3"/>
          <p:cNvSpPr>
            <a:spLocks noGrp="1" noChangeArrowheads="1"/>
          </p:cNvSpPr>
          <p:nvPr>
            <p:ph type="body" idx="1"/>
          </p:nvPr>
        </p:nvSpPr>
        <p:spPr bwMode="auto">
          <a:xfrm>
            <a:off x="609600" y="1600201"/>
            <a:ext cx="10972800" cy="452596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Click to 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GB" altLang="en-US"/>
          </a:p>
        </p:txBody>
      </p:sp>
      <p:sp>
        <p:nvSpPr>
          <p:cNvPr id="1029" name="Rectangle 5"/>
          <p:cNvSpPr>
            <a:spLocks noGrp="1" noChangeArrowheads="1"/>
          </p:cNvSpPr>
          <p:nvPr>
            <p:ph type="ftr" sz="quarter" idx="3"/>
          </p:nvPr>
        </p:nvSpPr>
        <p:spPr bwMode="auto">
          <a:xfrm>
            <a:off x="3657600" y="6245225"/>
            <a:ext cx="4876800" cy="4762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a:defRPr/>
            </a:pPr>
            <a:r>
              <a:rPr lang="en-GB" altLang="en-US"/>
              <a:t>EURODIM2014: 14-18 July 2014   Canterbury, UK</a:t>
            </a:r>
            <a:endParaRPr lang="en-GB" altLang="en-US" dirty="0"/>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a:defRPr/>
            </a:pPr>
            <a:fld id="{F0A769A5-7605-45A0-8A48-4D76EC1AD302}" type="slidenum">
              <a:rPr lang="en-GB" altLang="en-US"/>
              <a:pPr>
                <a:defRPr/>
              </a:pPr>
              <a:t>‹#›</a:t>
            </a:fld>
            <a:endParaRPr lang="en-GB" altLang="en-US"/>
          </a:p>
        </p:txBody>
      </p:sp>
      <p:graphicFrame>
        <p:nvGraphicFramePr>
          <p:cNvPr id="1032" name="Object 2"/>
          <p:cNvGraphicFramePr>
            <a:graphicFrameLocks noChangeAspect="1"/>
          </p:cNvGraphicFramePr>
          <p:nvPr userDrawn="1"/>
        </p:nvGraphicFramePr>
        <p:xfrm>
          <a:off x="10382251" y="214314"/>
          <a:ext cx="1333500" cy="1133475"/>
        </p:xfrm>
        <a:graphic>
          <a:graphicData uri="http://schemas.openxmlformats.org/presentationml/2006/ole">
            <mc:AlternateContent xmlns:mc="http://schemas.openxmlformats.org/markup-compatibility/2006">
              <mc:Choice xmlns:v="urn:schemas-microsoft-com:vml" Requires="v">
                <p:oleObj spid="_x0000_s2067" name="Picture" r:id="rId5" imgW="2686685" imgH="4201185" progId="Word.Picture.8">
                  <p:embed/>
                </p:oleObj>
              </mc:Choice>
              <mc:Fallback>
                <p:oleObj name="Picture" r:id="rId5" imgW="2686685" imgH="4201185" progId="Word.Picture.8">
                  <p:embed/>
                  <p:pic>
                    <p:nvPicPr>
                      <p:cNvPr id="1032" name="Object 2"/>
                      <p:cNvPicPr>
                        <a:picLocks noChangeAspect="1" noChangeArrowheads="1"/>
                      </p:cNvPicPr>
                      <p:nvPr/>
                    </p:nvPicPr>
                    <p:blipFill>
                      <a:blip r:embed="rId6">
                        <a:extLst>
                          <a:ext uri="{28A0092B-C50C-407E-A947-70E740481C1C}">
                            <a14:useLocalDpi xmlns:a14="http://schemas.microsoft.com/office/drawing/2010/main" val="0"/>
                          </a:ext>
                        </a:extLst>
                      </a:blip>
                      <a:srcRect l="29344" t="5655" r="54669" b="68980"/>
                      <a:stretch>
                        <a:fillRect/>
                      </a:stretch>
                    </p:blipFill>
                    <p:spPr bwMode="auto">
                      <a:xfrm>
                        <a:off x="10382251" y="214314"/>
                        <a:ext cx="1333500"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1036" name="Picture 12"/>
          <p:cNvPicPr>
            <a:picLocks noChangeAspect="1" noChangeArrowheads="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304801" y="211021"/>
            <a:ext cx="1015999" cy="120378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65" r:id="rId1"/>
    <p:sldLayoutId id="2147483652" r:id="rId2"/>
  </p:sldLayoutIdLst>
  <p:hf hdr="0" dt="0"/>
  <p:txStyles>
    <p:titleStyle>
      <a:lvl1pPr algn="ctr" rtl="0" eaLnBrk="0" fontAlgn="base" hangingPunct="0">
        <a:spcBef>
          <a:spcPct val="0"/>
        </a:spcBef>
        <a:spcAft>
          <a:spcPct val="0"/>
        </a:spcAft>
        <a:defRPr sz="3600" b="1">
          <a:solidFill>
            <a:schemeClr val="tx2"/>
          </a:solidFill>
          <a:latin typeface="+mj-lt"/>
          <a:ea typeface="+mj-ea"/>
          <a:cs typeface="+mj-cs"/>
        </a:defRPr>
      </a:lvl1pPr>
      <a:lvl2pPr algn="ctr" rtl="0" eaLnBrk="0" fontAlgn="base" hangingPunct="0">
        <a:spcBef>
          <a:spcPct val="0"/>
        </a:spcBef>
        <a:spcAft>
          <a:spcPct val="0"/>
        </a:spcAft>
        <a:defRPr sz="3600" b="1">
          <a:solidFill>
            <a:schemeClr val="tx2"/>
          </a:solidFill>
          <a:latin typeface="Arial" charset="0"/>
          <a:cs typeface="Arial" charset="0"/>
        </a:defRPr>
      </a:lvl2pPr>
      <a:lvl3pPr algn="ctr" rtl="0" eaLnBrk="0" fontAlgn="base" hangingPunct="0">
        <a:spcBef>
          <a:spcPct val="0"/>
        </a:spcBef>
        <a:spcAft>
          <a:spcPct val="0"/>
        </a:spcAft>
        <a:defRPr sz="3600" b="1">
          <a:solidFill>
            <a:schemeClr val="tx2"/>
          </a:solidFill>
          <a:latin typeface="Arial" charset="0"/>
          <a:cs typeface="Arial" charset="0"/>
        </a:defRPr>
      </a:lvl3pPr>
      <a:lvl4pPr algn="ctr" rtl="0" eaLnBrk="0" fontAlgn="base" hangingPunct="0">
        <a:spcBef>
          <a:spcPct val="0"/>
        </a:spcBef>
        <a:spcAft>
          <a:spcPct val="0"/>
        </a:spcAft>
        <a:defRPr sz="3600" b="1">
          <a:solidFill>
            <a:schemeClr val="tx2"/>
          </a:solidFill>
          <a:latin typeface="Arial" charset="0"/>
          <a:cs typeface="Arial" charset="0"/>
        </a:defRPr>
      </a:lvl4pPr>
      <a:lvl5pPr algn="ctr" rtl="0" eaLnBrk="0" fontAlgn="base" hangingPunct="0">
        <a:spcBef>
          <a:spcPct val="0"/>
        </a:spcBef>
        <a:spcAft>
          <a:spcPct val="0"/>
        </a:spcAft>
        <a:defRPr sz="3600" b="1">
          <a:solidFill>
            <a:schemeClr val="tx2"/>
          </a:solidFill>
          <a:latin typeface="Arial" charset="0"/>
          <a:cs typeface="Arial" charset="0"/>
        </a:defRPr>
      </a:lvl5pPr>
      <a:lvl6pPr marL="457200" algn="ctr" rtl="0" fontAlgn="base">
        <a:spcBef>
          <a:spcPct val="0"/>
        </a:spcBef>
        <a:spcAft>
          <a:spcPct val="0"/>
        </a:spcAft>
        <a:defRPr sz="3600" b="1">
          <a:solidFill>
            <a:schemeClr val="tx2"/>
          </a:solidFill>
          <a:latin typeface="Arial" charset="0"/>
          <a:cs typeface="Arial" charset="0"/>
        </a:defRPr>
      </a:lvl6pPr>
      <a:lvl7pPr marL="914400" algn="ctr" rtl="0" fontAlgn="base">
        <a:spcBef>
          <a:spcPct val="0"/>
        </a:spcBef>
        <a:spcAft>
          <a:spcPct val="0"/>
        </a:spcAft>
        <a:defRPr sz="3600" b="1">
          <a:solidFill>
            <a:schemeClr val="tx2"/>
          </a:solidFill>
          <a:latin typeface="Arial" charset="0"/>
          <a:cs typeface="Arial" charset="0"/>
        </a:defRPr>
      </a:lvl7pPr>
      <a:lvl8pPr marL="1371600" algn="ctr" rtl="0" fontAlgn="base">
        <a:spcBef>
          <a:spcPct val="0"/>
        </a:spcBef>
        <a:spcAft>
          <a:spcPct val="0"/>
        </a:spcAft>
        <a:defRPr sz="3600" b="1">
          <a:solidFill>
            <a:schemeClr val="tx2"/>
          </a:solidFill>
          <a:latin typeface="Arial" charset="0"/>
          <a:cs typeface="Arial" charset="0"/>
        </a:defRPr>
      </a:lvl8pPr>
      <a:lvl9pPr marL="1828800" algn="ctr" rtl="0" fontAlgn="base">
        <a:spcBef>
          <a:spcPct val="0"/>
        </a:spcBef>
        <a:spcAft>
          <a:spcPct val="0"/>
        </a:spcAft>
        <a:defRPr sz="3600" b="1">
          <a:solidFill>
            <a:schemeClr val="tx2"/>
          </a:solidFill>
          <a:latin typeface="Arial" charset="0"/>
          <a:cs typeface="Arial" charset="0"/>
        </a:defRPr>
      </a:lvl9pPr>
    </p:titleStyle>
    <p:bodyStyle>
      <a:lvl1pPr marL="342900" indent="-342900" algn="just"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just" rtl="0" eaLnBrk="0" fontAlgn="base" hangingPunct="0">
        <a:spcBef>
          <a:spcPct val="20000"/>
        </a:spcBef>
        <a:spcAft>
          <a:spcPct val="0"/>
        </a:spcAft>
        <a:buChar char="–"/>
        <a:defRPr sz="2800">
          <a:solidFill>
            <a:schemeClr val="tx1"/>
          </a:solidFill>
          <a:latin typeface="+mn-lt"/>
          <a:cs typeface="+mn-cs"/>
        </a:defRPr>
      </a:lvl2pPr>
      <a:lvl3pPr marL="1143000" indent="-228600" algn="just" rtl="0" eaLnBrk="0" fontAlgn="base" hangingPunct="0">
        <a:spcBef>
          <a:spcPct val="20000"/>
        </a:spcBef>
        <a:spcAft>
          <a:spcPct val="0"/>
        </a:spcAft>
        <a:buChar char="•"/>
        <a:defRPr sz="2400">
          <a:solidFill>
            <a:schemeClr val="tx1"/>
          </a:solidFill>
          <a:latin typeface="+mn-lt"/>
          <a:cs typeface="+mn-cs"/>
        </a:defRPr>
      </a:lvl3pPr>
      <a:lvl4pPr marL="1600200" indent="-228600" algn="just" rtl="0" eaLnBrk="0" fontAlgn="base" hangingPunct="0">
        <a:spcBef>
          <a:spcPct val="20000"/>
        </a:spcBef>
        <a:spcAft>
          <a:spcPct val="0"/>
        </a:spcAft>
        <a:buChar char="–"/>
        <a:defRPr sz="2000">
          <a:solidFill>
            <a:schemeClr val="tx1"/>
          </a:solidFill>
          <a:latin typeface="+mn-lt"/>
          <a:cs typeface="+mn-cs"/>
        </a:defRPr>
      </a:lvl4pPr>
      <a:lvl5pPr marL="2057400" indent="-228600" algn="just" rtl="0" eaLnBrk="0" fontAlgn="base" hangingPunct="0">
        <a:spcBef>
          <a:spcPct val="20000"/>
        </a:spcBef>
        <a:spcAft>
          <a:spcPct val="0"/>
        </a:spcAft>
        <a:buChar char="»"/>
        <a:defRPr sz="2000">
          <a:solidFill>
            <a:schemeClr val="tx1"/>
          </a:solidFill>
          <a:latin typeface="+mn-lt"/>
          <a:cs typeface="+mn-cs"/>
        </a:defRPr>
      </a:lvl5pPr>
      <a:lvl6pPr marL="2514600" indent="-228600" algn="just" rtl="0" fontAlgn="base">
        <a:spcBef>
          <a:spcPct val="20000"/>
        </a:spcBef>
        <a:spcAft>
          <a:spcPct val="0"/>
        </a:spcAft>
        <a:buChar char="»"/>
        <a:defRPr sz="2000">
          <a:solidFill>
            <a:schemeClr val="tx1"/>
          </a:solidFill>
          <a:latin typeface="+mn-lt"/>
          <a:cs typeface="+mn-cs"/>
        </a:defRPr>
      </a:lvl6pPr>
      <a:lvl7pPr marL="2971800" indent="-228600" algn="just" rtl="0" fontAlgn="base">
        <a:spcBef>
          <a:spcPct val="20000"/>
        </a:spcBef>
        <a:spcAft>
          <a:spcPct val="0"/>
        </a:spcAft>
        <a:buChar char="»"/>
        <a:defRPr sz="2000">
          <a:solidFill>
            <a:schemeClr val="tx1"/>
          </a:solidFill>
          <a:latin typeface="+mn-lt"/>
          <a:cs typeface="+mn-cs"/>
        </a:defRPr>
      </a:lvl7pPr>
      <a:lvl8pPr marL="3429000" indent="-228600" algn="just" rtl="0" fontAlgn="base">
        <a:spcBef>
          <a:spcPct val="20000"/>
        </a:spcBef>
        <a:spcAft>
          <a:spcPct val="0"/>
        </a:spcAft>
        <a:buChar char="»"/>
        <a:defRPr sz="2000">
          <a:solidFill>
            <a:schemeClr val="tx1"/>
          </a:solidFill>
          <a:latin typeface="+mn-lt"/>
          <a:cs typeface="+mn-cs"/>
        </a:defRPr>
      </a:lvl8pPr>
      <a:lvl9pPr marL="3886200" indent="-228600" algn="just"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tmp"/><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04786" y="1561361"/>
            <a:ext cx="11537877" cy="2146991"/>
          </a:xfrm>
          <a:noFill/>
        </p:spPr>
        <p:txBody>
          <a:bodyPr/>
          <a:lstStyle/>
          <a:p>
            <a:pPr>
              <a:lnSpc>
                <a:spcPct val="107000"/>
              </a:lnSpc>
              <a:spcAft>
                <a:spcPts val="800"/>
              </a:spcAft>
            </a:pPr>
            <a:r>
              <a:rPr lang="en-GB" sz="3200" b="1" dirty="0">
                <a:effectLst/>
                <a:latin typeface="Calibri" panose="020F0502020204030204" pitchFamily="34" charset="0"/>
                <a:ea typeface="Times New Roman" panose="02020603050405020304" pitchFamily="18" charset="0"/>
                <a:cs typeface="Calibri" panose="020F0502020204030204" pitchFamily="34" charset="0"/>
              </a:rPr>
              <a:t>COMPUTER MODELLING OF INTRINSIC DEFECTS AND Th INCORPORATION IN MgF</a:t>
            </a:r>
            <a:r>
              <a:rPr lang="en-GB" sz="3200" b="1" baseline="-25000" dirty="0">
                <a:effectLst/>
                <a:latin typeface="Calibri" panose="020F0502020204030204" pitchFamily="34" charset="0"/>
                <a:ea typeface="Times New Roman" panose="02020603050405020304" pitchFamily="18" charset="0"/>
                <a:cs typeface="Calibri" panose="020F0502020204030204" pitchFamily="34" charset="0"/>
              </a:rPr>
              <a:t>2</a:t>
            </a:r>
            <a:r>
              <a:rPr lang="en-GB" sz="3200" b="1" dirty="0">
                <a:effectLst/>
                <a:latin typeface="Calibri" panose="020F0502020204030204" pitchFamily="34" charset="0"/>
                <a:ea typeface="Times New Roman" panose="02020603050405020304" pitchFamily="18" charset="0"/>
                <a:cs typeface="Calibri" panose="020F0502020204030204" pitchFamily="34" charset="0"/>
              </a:rPr>
              <a:t>: WHAT WE CAN LEARN FROM ATOMISTIC MODELLING AND DFT APPROACHES</a:t>
            </a:r>
            <a:endParaRPr lang="en-GB" sz="3200" dirty="0"/>
          </a:p>
        </p:txBody>
      </p:sp>
      <p:sp>
        <p:nvSpPr>
          <p:cNvPr id="2051" name="Rectangle 3"/>
          <p:cNvSpPr>
            <a:spLocks noGrp="1" noChangeArrowheads="1"/>
          </p:cNvSpPr>
          <p:nvPr>
            <p:ph type="subTitle" idx="1"/>
          </p:nvPr>
        </p:nvSpPr>
        <p:spPr>
          <a:xfrm>
            <a:off x="304785" y="3914918"/>
            <a:ext cx="11537878" cy="2732462"/>
          </a:xfrm>
        </p:spPr>
        <p:txBody>
          <a:bodyPr/>
          <a:lstStyle/>
          <a:p>
            <a:pPr eaLnBrk="1" hangingPunct="1">
              <a:lnSpc>
                <a:spcPct val="90000"/>
              </a:lnSpc>
            </a:pPr>
            <a:r>
              <a:rPr lang="en-GB" altLang="en-US" b="1" dirty="0">
                <a:latin typeface="Calibri" panose="020F0502020204030204" pitchFamily="34" charset="0"/>
                <a:cs typeface="Calibri" panose="020F0502020204030204" pitchFamily="34" charset="0"/>
              </a:rPr>
              <a:t>Robert A Jackson</a:t>
            </a:r>
            <a:endParaRPr lang="en-GB" altLang="en-US" dirty="0">
              <a:latin typeface="Calibri" panose="020F0502020204030204" pitchFamily="34" charset="0"/>
              <a:cs typeface="Calibri" panose="020F0502020204030204" pitchFamily="34" charset="0"/>
            </a:endParaRPr>
          </a:p>
          <a:p>
            <a:pPr eaLnBrk="1" hangingPunct="1">
              <a:lnSpc>
                <a:spcPct val="90000"/>
              </a:lnSpc>
            </a:pPr>
            <a:r>
              <a:rPr lang="en-GB" altLang="en-US" sz="2600" dirty="0">
                <a:latin typeface="Calibri" panose="020F0502020204030204" pitchFamily="34" charset="0"/>
                <a:cs typeface="Calibri" panose="020F0502020204030204" pitchFamily="34" charset="0"/>
              </a:rPr>
              <a:t>School of Chemical &amp; Physical Sciences, Keele University, Keele, Staffs ST5 5BG, UK</a:t>
            </a:r>
          </a:p>
          <a:p>
            <a:pPr eaLnBrk="1" hangingPunct="1">
              <a:lnSpc>
                <a:spcPct val="90000"/>
              </a:lnSpc>
            </a:pPr>
            <a:endParaRPr lang="en-GB" altLang="en-US" sz="2000" dirty="0">
              <a:latin typeface="Calibri" panose="020F0502020204030204" pitchFamily="34" charset="0"/>
              <a:cs typeface="Calibri" panose="020F0502020204030204" pitchFamily="34" charset="0"/>
            </a:endParaRPr>
          </a:p>
          <a:p>
            <a:pPr eaLnBrk="1" hangingPunct="1">
              <a:lnSpc>
                <a:spcPct val="90000"/>
              </a:lnSpc>
            </a:pPr>
            <a:r>
              <a:rPr lang="en-GB" altLang="en-US" b="1" dirty="0">
                <a:latin typeface="Calibri" panose="020F0502020204030204" pitchFamily="34" charset="0"/>
                <a:cs typeface="Calibri" panose="020F0502020204030204" pitchFamily="34" charset="0"/>
              </a:rPr>
              <a:t>Mário E G Valerio</a:t>
            </a:r>
            <a:endParaRPr lang="en-GB" altLang="en-US" sz="2400" b="1" dirty="0">
              <a:latin typeface="Calibri" panose="020F0502020204030204" pitchFamily="34" charset="0"/>
              <a:cs typeface="Calibri" panose="020F0502020204030204" pitchFamily="34" charset="0"/>
            </a:endParaRPr>
          </a:p>
          <a:p>
            <a:pPr eaLnBrk="1" hangingPunct="1">
              <a:lnSpc>
                <a:spcPct val="90000"/>
              </a:lnSpc>
            </a:pPr>
            <a:r>
              <a:rPr lang="en-GB" altLang="en-US" sz="2600" dirty="0">
                <a:latin typeface="Calibri" panose="020F0502020204030204" pitchFamily="34" charset="0"/>
                <a:cs typeface="Calibri" panose="020F0502020204030204" pitchFamily="34" charset="0"/>
              </a:rPr>
              <a:t>Department of Physics, Federal University of Sergipe, 49.100-000 São </a:t>
            </a:r>
            <a:r>
              <a:rPr lang="en-GB" altLang="en-US" sz="2600" dirty="0" err="1">
                <a:latin typeface="Calibri" panose="020F0502020204030204" pitchFamily="34" charset="0"/>
                <a:cs typeface="Calibri" panose="020F0502020204030204" pitchFamily="34" charset="0"/>
              </a:rPr>
              <a:t>Cristóvão</a:t>
            </a:r>
            <a:r>
              <a:rPr lang="en-GB" altLang="en-US" sz="2600" dirty="0">
                <a:latin typeface="Calibri" panose="020F0502020204030204" pitchFamily="34" charset="0"/>
                <a:cs typeface="Calibri" panose="020F0502020204030204" pitchFamily="34" charset="0"/>
              </a:rPr>
              <a:t>, Brazil</a:t>
            </a:r>
          </a:p>
        </p:txBody>
      </p:sp>
      <p:pic>
        <p:nvPicPr>
          <p:cNvPr id="6" name="Picture 5" descr="A picture containing text, clipart&#10;&#10;Description automatically generated">
            <a:extLst>
              <a:ext uri="{FF2B5EF4-FFF2-40B4-BE49-F238E27FC236}">
                <a16:creationId xmlns:a16="http://schemas.microsoft.com/office/drawing/2014/main" id="{4CDD1420-9ECB-497C-A26A-8F8B7A512E8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460655" y="61645"/>
            <a:ext cx="5791212" cy="1161290"/>
          </a:xfrm>
          <a:prstGeom prst="rect">
            <a:avLst/>
          </a:prstGeom>
        </p:spPr>
      </p:pic>
    </p:spTree>
    <p:extLst>
      <p:ext uri="{BB962C8B-B14F-4D97-AF65-F5344CB8AC3E}">
        <p14:creationId xmlns:p14="http://schemas.microsoft.com/office/powerpoint/2010/main" val="254647402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E0511C-91F8-4FD9-9E23-D46516F20B02}"/>
              </a:ext>
            </a:extLst>
          </p:cNvPr>
          <p:cNvSpPr>
            <a:spLocks noGrp="1"/>
          </p:cNvSpPr>
          <p:nvPr>
            <p:ph type="title"/>
          </p:nvPr>
        </p:nvSpPr>
        <p:spPr>
          <a:xfrm>
            <a:off x="1602769" y="223267"/>
            <a:ext cx="8557231" cy="1143000"/>
          </a:xfrm>
        </p:spPr>
        <p:txBody>
          <a:bodyPr/>
          <a:lstStyle/>
          <a:p>
            <a:r>
              <a:rPr lang="en-GB" dirty="0">
                <a:latin typeface="Calibri" panose="020F0502020204030204" pitchFamily="34" charset="0"/>
                <a:cs typeface="Calibri" panose="020F0502020204030204" pitchFamily="34" charset="0"/>
              </a:rPr>
              <a:t>Defect calculations: Frenkel &amp; Schottky energies</a:t>
            </a:r>
          </a:p>
        </p:txBody>
      </p:sp>
      <p:sp>
        <p:nvSpPr>
          <p:cNvPr id="3" name="Content Placeholder 2">
            <a:extLst>
              <a:ext uri="{FF2B5EF4-FFF2-40B4-BE49-F238E27FC236}">
                <a16:creationId xmlns:a16="http://schemas.microsoft.com/office/drawing/2014/main" id="{3A4B1C4D-9F60-49BE-801A-9E981C249467}"/>
              </a:ext>
            </a:extLst>
          </p:cNvPr>
          <p:cNvSpPr>
            <a:spLocks noGrp="1"/>
          </p:cNvSpPr>
          <p:nvPr>
            <p:ph idx="1"/>
          </p:nvPr>
        </p:nvSpPr>
        <p:spPr/>
        <p:txBody>
          <a:bodyPr/>
          <a:lstStyle/>
          <a:p>
            <a:pPr marL="0" indent="0" algn="just">
              <a:buNone/>
            </a:pPr>
            <a:r>
              <a:rPr lang="pt-BR" sz="2400" b="1" dirty="0">
                <a:effectLst/>
                <a:latin typeface="Calibri" panose="020F0502020204030204" pitchFamily="34" charset="0"/>
                <a:ea typeface="Calibri" panose="020F0502020204030204" pitchFamily="34" charset="0"/>
                <a:cs typeface="Times New Roman" panose="02020603050405020304" pitchFamily="18" charset="0"/>
              </a:rPr>
              <a:t>Defect						Formation energy per defect (eV)</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400" dirty="0">
                <a:effectLst/>
                <a:latin typeface="Calibri" panose="020F0502020204030204" pitchFamily="34" charset="0"/>
                <a:ea typeface="Calibri" panose="020F0502020204030204" pitchFamily="34" charset="0"/>
                <a:cs typeface="Times New Roman" panose="02020603050405020304" pitchFamily="18" charset="0"/>
              </a:rPr>
              <a:t>MgF</a:t>
            </a:r>
            <a:r>
              <a:rPr lang="pt-BR" sz="2400"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pt-BR" sz="2400" dirty="0">
                <a:effectLst/>
                <a:latin typeface="Calibri" panose="020F0502020204030204" pitchFamily="34" charset="0"/>
                <a:ea typeface="Calibri" panose="020F0502020204030204" pitchFamily="34" charset="0"/>
                <a:cs typeface="Times New Roman" panose="02020603050405020304" pitchFamily="18" charset="0"/>
              </a:rPr>
              <a:t> Schottky (unbound)			2.38 (MgF</a:t>
            </a:r>
            <a:r>
              <a:rPr lang="pt-BR" sz="2400"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pt-BR" sz="2400" dirty="0">
                <a:effectLst/>
                <a:latin typeface="Calibri" panose="020F0502020204030204" pitchFamily="34" charset="0"/>
                <a:ea typeface="Calibri" panose="020F0502020204030204" pitchFamily="34" charset="0"/>
                <a:cs typeface="Times New Roman" panose="02020603050405020304" pitchFamily="18" charset="0"/>
              </a:rPr>
              <a:t> lattice energy = -30.65 eV)</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400" dirty="0">
                <a:effectLst/>
                <a:latin typeface="Calibri" panose="020F0502020204030204" pitchFamily="34" charset="0"/>
                <a:ea typeface="Calibri" panose="020F0502020204030204" pitchFamily="34" charset="0"/>
                <a:cs typeface="Times New Roman" panose="02020603050405020304" pitchFamily="18" charset="0"/>
              </a:rPr>
              <a:t>Mg Frenkel (unbound)			3.68</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400" dirty="0">
                <a:effectLst/>
                <a:latin typeface="Calibri" panose="020F0502020204030204" pitchFamily="34" charset="0"/>
                <a:ea typeface="Calibri" panose="020F0502020204030204" pitchFamily="34" charset="0"/>
                <a:cs typeface="Times New Roman" panose="02020603050405020304" pitchFamily="18" charset="0"/>
              </a:rPr>
              <a:t>Mg Frenkel (bound)				1.55</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400" dirty="0">
                <a:effectLst/>
                <a:latin typeface="Calibri" panose="020F0502020204030204" pitchFamily="34" charset="0"/>
                <a:ea typeface="Calibri" panose="020F0502020204030204" pitchFamily="34" charset="0"/>
                <a:cs typeface="Times New Roman" panose="02020603050405020304" pitchFamily="18" charset="0"/>
              </a:rPr>
              <a:t>F Frenkel (unbound)				2.08</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400" dirty="0">
                <a:effectLst/>
                <a:latin typeface="Calibri" panose="020F0502020204030204" pitchFamily="34" charset="0"/>
                <a:ea typeface="Calibri" panose="020F0502020204030204" pitchFamily="34" charset="0"/>
                <a:cs typeface="Times New Roman" panose="02020603050405020304" pitchFamily="18" charset="0"/>
              </a:rPr>
              <a:t>F Frenkel (bound)				1.54</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pt-BR"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400" dirty="0">
                <a:effectLst/>
                <a:latin typeface="Calibri" panose="020F0502020204030204" pitchFamily="34" charset="0"/>
                <a:ea typeface="Calibri" panose="020F0502020204030204" pitchFamily="34" charset="0"/>
                <a:cs typeface="Times New Roman" panose="02020603050405020304" pitchFamily="18" charset="0"/>
              </a:rPr>
              <a:t>In the table it can be seen that there is significant binding which reduces the formation energy of the defects.</a:t>
            </a:r>
            <a:r>
              <a:rPr lang="pt-BR" sz="1800" dirty="0">
                <a:effectLst/>
                <a:latin typeface="Calibri" panose="020F0502020204030204" pitchFamily="34" charset="0"/>
                <a:ea typeface="Calibri" panose="020F0502020204030204" pitchFamily="34" charset="0"/>
                <a:cs typeface="Times New Roman" panose="02020603050405020304" pitchFamily="18" charset="0"/>
              </a:rPr>
              <a:t>	 </a:t>
            </a:r>
            <a:r>
              <a:rPr lang="pt-BR" sz="2400" dirty="0">
                <a:effectLst/>
                <a:latin typeface="Calibri" panose="020F0502020204030204" pitchFamily="34" charset="0"/>
                <a:ea typeface="Calibri" panose="020F0502020204030204" pitchFamily="34" charset="0"/>
                <a:cs typeface="Times New Roman" panose="02020603050405020304" pitchFamily="18" charset="0"/>
              </a:rPr>
              <a:t>It also suggests that F Frenkel disorder is energetically favoured, which confirms that F Frenkel interstitials are likely to be found.</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Footer Placeholder 3">
            <a:extLst>
              <a:ext uri="{FF2B5EF4-FFF2-40B4-BE49-F238E27FC236}">
                <a16:creationId xmlns:a16="http://schemas.microsoft.com/office/drawing/2014/main" id="{8F5B6E37-8991-4CE7-BD4D-7C0EDE3F2B5B}"/>
              </a:ext>
            </a:extLst>
          </p:cNvPr>
          <p:cNvSpPr>
            <a:spLocks noGrp="1"/>
          </p:cNvSpPr>
          <p:nvPr>
            <p:ph type="ftr" sz="quarter" idx="11"/>
          </p:nvPr>
        </p:nvSpPr>
        <p:spPr/>
        <p:txBody>
          <a:bodyPr/>
          <a:lstStyle/>
          <a:p>
            <a:pPr>
              <a:defRPr/>
            </a:pPr>
            <a:r>
              <a:rPr lang="en-GB" altLang="en-US"/>
              <a:t>ICDIM2020 - online 23-27 November 2020</a:t>
            </a:r>
          </a:p>
        </p:txBody>
      </p:sp>
      <p:sp>
        <p:nvSpPr>
          <p:cNvPr id="5" name="Slide Number Placeholder 4">
            <a:extLst>
              <a:ext uri="{FF2B5EF4-FFF2-40B4-BE49-F238E27FC236}">
                <a16:creationId xmlns:a16="http://schemas.microsoft.com/office/drawing/2014/main" id="{7FC85FAC-BE0E-47A0-8B17-0BC21AD42BEB}"/>
              </a:ext>
            </a:extLst>
          </p:cNvPr>
          <p:cNvSpPr>
            <a:spLocks noGrp="1"/>
          </p:cNvSpPr>
          <p:nvPr>
            <p:ph type="sldNum" sz="quarter" idx="12"/>
          </p:nvPr>
        </p:nvSpPr>
        <p:spPr/>
        <p:txBody>
          <a:bodyPr/>
          <a:lstStyle/>
          <a:p>
            <a:pPr>
              <a:defRPr/>
            </a:pPr>
            <a:fld id="{C2AE1851-A3E0-4C9E-8708-34AEE3CA220D}" type="slidenum">
              <a:rPr lang="en-GB" altLang="en-US" smtClean="0"/>
              <a:pPr>
                <a:defRPr/>
              </a:pPr>
              <a:t>10</a:t>
            </a:fld>
            <a:endParaRPr lang="en-GB" altLang="en-US"/>
          </a:p>
        </p:txBody>
      </p:sp>
    </p:spTree>
    <p:extLst>
      <p:ext uri="{BB962C8B-B14F-4D97-AF65-F5344CB8AC3E}">
        <p14:creationId xmlns:p14="http://schemas.microsoft.com/office/powerpoint/2010/main" val="25805224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3DD89F-6FCE-4D02-A372-E5E737F9A1D7}"/>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Modelling Th in MgF</a:t>
            </a:r>
            <a:r>
              <a:rPr lang="en-GB" baseline="-25000" dirty="0">
                <a:latin typeface="Calibri" panose="020F0502020204030204" pitchFamily="34" charset="0"/>
                <a:cs typeface="Calibri" panose="020F0502020204030204" pitchFamily="34" charset="0"/>
              </a:rPr>
              <a:t>2</a:t>
            </a:r>
            <a:r>
              <a:rPr lang="en-GB" dirty="0">
                <a:latin typeface="Calibri" panose="020F0502020204030204" pitchFamily="34" charset="0"/>
                <a:cs typeface="Calibri" panose="020F0502020204030204" pitchFamily="34" charset="0"/>
              </a:rPr>
              <a:t> – solution schemes</a:t>
            </a:r>
            <a:endParaRPr lang="en-GB" baseline="-25000"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3050068E-2749-4EB5-A4C2-8822EA289E1E}"/>
              </a:ext>
            </a:extLst>
          </p:cNvPr>
          <p:cNvSpPr>
            <a:spLocks noGrp="1"/>
          </p:cNvSpPr>
          <p:nvPr>
            <p:ph idx="1"/>
          </p:nvPr>
        </p:nvSpPr>
        <p:spPr/>
        <p:txBody>
          <a:bodyPr/>
          <a:lstStyle/>
          <a:p>
            <a:r>
              <a:rPr lang="pt-BR" sz="3200" dirty="0">
                <a:effectLst/>
                <a:latin typeface="Calibri" panose="020F0502020204030204" pitchFamily="34" charset="0"/>
                <a:ea typeface="Calibri" panose="020F0502020204030204" pitchFamily="34" charset="0"/>
                <a:cs typeface="Times New Roman" panose="02020603050405020304" pitchFamily="18" charset="0"/>
              </a:rPr>
              <a:t>Assuming that the Th</a:t>
            </a:r>
            <a:r>
              <a:rPr lang="pt-BR" sz="3200" baseline="30000" dirty="0">
                <a:effectLst/>
                <a:latin typeface="Calibri" panose="020F0502020204030204" pitchFamily="34" charset="0"/>
                <a:ea typeface="Calibri" panose="020F0502020204030204" pitchFamily="34" charset="0"/>
                <a:cs typeface="Times New Roman" panose="02020603050405020304" pitchFamily="18" charset="0"/>
              </a:rPr>
              <a:t>4+</a:t>
            </a:r>
            <a:r>
              <a:rPr lang="pt-BR" sz="3200" dirty="0">
                <a:effectLst/>
                <a:latin typeface="Calibri" panose="020F0502020204030204" pitchFamily="34" charset="0"/>
                <a:ea typeface="Calibri" panose="020F0502020204030204" pitchFamily="34" charset="0"/>
                <a:cs typeface="Times New Roman" panose="02020603050405020304" pitchFamily="18" charset="0"/>
              </a:rPr>
              <a:t> ion dopes at the Mg</a:t>
            </a:r>
            <a:r>
              <a:rPr lang="pt-BR" sz="3200" baseline="30000" dirty="0">
                <a:effectLst/>
                <a:latin typeface="Calibri" panose="020F0502020204030204" pitchFamily="34" charset="0"/>
                <a:ea typeface="Calibri" panose="020F0502020204030204" pitchFamily="34" charset="0"/>
                <a:cs typeface="Times New Roman" panose="02020603050405020304" pitchFamily="18" charset="0"/>
              </a:rPr>
              <a:t>2+</a:t>
            </a:r>
            <a:r>
              <a:rPr lang="pt-BR" sz="3200" dirty="0">
                <a:effectLst/>
                <a:latin typeface="Calibri" panose="020F0502020204030204" pitchFamily="34" charset="0"/>
                <a:ea typeface="Calibri" panose="020F0502020204030204" pitchFamily="34" charset="0"/>
                <a:cs typeface="Times New Roman" panose="02020603050405020304" pitchFamily="18" charset="0"/>
              </a:rPr>
              <a:t> site, there will be a charge imbalance of +2, which has to be made up by charge compensation. Possibilities are Mg</a:t>
            </a:r>
            <a:r>
              <a:rPr lang="pt-BR" sz="3200" baseline="30000" dirty="0">
                <a:effectLst/>
                <a:latin typeface="Calibri" panose="020F0502020204030204" pitchFamily="34" charset="0"/>
                <a:ea typeface="Calibri" panose="020F0502020204030204" pitchFamily="34" charset="0"/>
                <a:cs typeface="Times New Roman" panose="02020603050405020304" pitchFamily="18" charset="0"/>
              </a:rPr>
              <a:t>2+</a:t>
            </a:r>
            <a:r>
              <a:rPr lang="pt-BR" sz="3200" dirty="0">
                <a:effectLst/>
                <a:latin typeface="Calibri" panose="020F0502020204030204" pitchFamily="34" charset="0"/>
                <a:ea typeface="Calibri" panose="020F0502020204030204" pitchFamily="34" charset="0"/>
                <a:cs typeface="Times New Roman" panose="02020603050405020304" pitchFamily="18" charset="0"/>
              </a:rPr>
              <a:t> vacancy formation (i), or the formation of two F</a:t>
            </a:r>
            <a:r>
              <a:rPr lang="pt-BR" sz="3200" baseline="30000" dirty="0">
                <a:effectLst/>
                <a:latin typeface="Calibri" panose="020F0502020204030204" pitchFamily="34" charset="0"/>
                <a:ea typeface="Calibri" panose="020F0502020204030204" pitchFamily="34" charset="0"/>
                <a:cs typeface="Times New Roman" panose="02020603050405020304" pitchFamily="18" charset="0"/>
              </a:rPr>
              <a:t>-</a:t>
            </a:r>
            <a:r>
              <a:rPr lang="pt-BR" sz="3200" dirty="0">
                <a:effectLst/>
                <a:latin typeface="Calibri" panose="020F0502020204030204" pitchFamily="34" charset="0"/>
                <a:ea typeface="Calibri" panose="020F0502020204030204" pitchFamily="34" charset="0"/>
                <a:cs typeface="Times New Roman" panose="02020603050405020304" pitchFamily="18" charset="0"/>
              </a:rPr>
              <a:t> interstitials (ii).</a:t>
            </a:r>
          </a:p>
          <a:p>
            <a:pPr marL="0" indent="0" algn="just">
              <a:buNone/>
            </a:pPr>
            <a:r>
              <a:rPr lang="en-US" sz="3200" dirty="0">
                <a:effectLst/>
                <a:latin typeface="Calibri" panose="020F0502020204030204" pitchFamily="34" charset="0"/>
                <a:ea typeface="Calibri" panose="020F0502020204030204" pitchFamily="34" charset="0"/>
                <a:cs typeface="Times New Roman" panose="02020603050405020304" pitchFamily="18" charset="0"/>
              </a:rPr>
              <a:t>	(</a:t>
            </a:r>
            <a:r>
              <a:rPr lang="en-US" sz="3200" dirty="0" err="1">
                <a:effectLst/>
                <a:latin typeface="Calibri" panose="020F0502020204030204" pitchFamily="34" charset="0"/>
                <a:ea typeface="Calibri" panose="020F0502020204030204" pitchFamily="34" charset="0"/>
                <a:cs typeface="Times New Roman" panose="02020603050405020304" pitchFamily="18" charset="0"/>
              </a:rPr>
              <a:t>i</a:t>
            </a:r>
            <a:r>
              <a:rPr lang="en-US" sz="3200" dirty="0">
                <a:effectLst/>
                <a:latin typeface="Calibri" panose="020F0502020204030204" pitchFamily="34" charset="0"/>
                <a:ea typeface="Calibri" panose="020F0502020204030204" pitchFamily="34" charset="0"/>
                <a:cs typeface="Times New Roman" panose="02020603050405020304" pitchFamily="18" charset="0"/>
              </a:rPr>
              <a:t>) </a:t>
            </a:r>
            <a:r>
              <a:rPr lang="en-US" sz="2800" dirty="0">
                <a:effectLst/>
                <a:latin typeface="Calibri" panose="020F0502020204030204" pitchFamily="34" charset="0"/>
                <a:ea typeface="Calibri" panose="020F0502020204030204" pitchFamily="34" charset="0"/>
                <a:cs typeface="Times New Roman" panose="02020603050405020304" pitchFamily="18" charset="0"/>
              </a:rPr>
              <a:t>ThF</a:t>
            </a:r>
            <a:r>
              <a:rPr lang="en-US" sz="2800" baseline="-25000" dirty="0">
                <a:effectLst/>
                <a:latin typeface="Calibri" panose="020F0502020204030204" pitchFamily="34" charset="0"/>
                <a:ea typeface="Calibri" panose="020F0502020204030204" pitchFamily="34" charset="0"/>
                <a:cs typeface="Times New Roman" panose="02020603050405020304" pitchFamily="18" charset="0"/>
              </a:rPr>
              <a:t>4</a:t>
            </a:r>
            <a:r>
              <a:rPr lang="en-US" sz="2800" dirty="0">
                <a:effectLst/>
                <a:latin typeface="Calibri" panose="020F0502020204030204" pitchFamily="34" charset="0"/>
                <a:ea typeface="Calibri" panose="020F0502020204030204" pitchFamily="34" charset="0"/>
                <a:cs typeface="Times New Roman" panose="02020603050405020304" pitchFamily="18" charset="0"/>
              </a:rPr>
              <a:t> + 2 </a:t>
            </a:r>
            <a:r>
              <a:rPr lang="en-US" sz="2800" dirty="0" err="1">
                <a:effectLst/>
                <a:latin typeface="Calibri" panose="020F0502020204030204" pitchFamily="34" charset="0"/>
                <a:ea typeface="Calibri" panose="020F0502020204030204" pitchFamily="34" charset="0"/>
                <a:cs typeface="Times New Roman" panose="02020603050405020304" pitchFamily="18" charset="0"/>
              </a:rPr>
              <a:t>Mg</a:t>
            </a:r>
            <a:r>
              <a:rPr lang="en-US" sz="2800" baseline="-25000" dirty="0" err="1">
                <a:effectLst/>
                <a:latin typeface="Calibri" panose="020F0502020204030204" pitchFamily="34" charset="0"/>
                <a:ea typeface="Calibri" panose="020F0502020204030204" pitchFamily="34" charset="0"/>
                <a:cs typeface="Times New Roman" panose="02020603050405020304" pitchFamily="18" charset="0"/>
              </a:rPr>
              <a:t>Mg</a:t>
            </a:r>
            <a:r>
              <a:rPr lang="en-US" sz="2800" dirty="0">
                <a:effectLst/>
                <a:latin typeface="Calibri" panose="020F0502020204030204" pitchFamily="34" charset="0"/>
                <a:ea typeface="Calibri" panose="020F0502020204030204" pitchFamily="34" charset="0"/>
                <a:cs typeface="Times New Roman" panose="02020603050405020304" pitchFamily="18" charset="0"/>
              </a:rPr>
              <a:t> -&gt; </a:t>
            </a:r>
            <a:r>
              <a:rPr lang="en-US" sz="2800" dirty="0" err="1">
                <a:effectLst/>
                <a:latin typeface="Calibri" panose="020F0502020204030204" pitchFamily="34" charset="0"/>
                <a:ea typeface="Calibri" panose="020F0502020204030204" pitchFamily="34" charset="0"/>
                <a:cs typeface="Times New Roman" panose="02020603050405020304" pitchFamily="18" charset="0"/>
              </a:rPr>
              <a:t>Th</a:t>
            </a:r>
            <a:r>
              <a:rPr lang="en-US" sz="2800" baseline="-25000" dirty="0" err="1">
                <a:effectLst/>
                <a:latin typeface="Calibri" panose="020F0502020204030204" pitchFamily="34" charset="0"/>
                <a:ea typeface="Calibri" panose="020F0502020204030204" pitchFamily="34" charset="0"/>
                <a:cs typeface="Times New Roman" panose="02020603050405020304" pitchFamily="18" charset="0"/>
              </a:rPr>
              <a:t>Mg</a:t>
            </a:r>
            <a:r>
              <a:rPr lang="en-US" sz="2800" dirty="0">
                <a:effectLst/>
                <a:latin typeface="Calibri" panose="020F0502020204030204" pitchFamily="34" charset="0"/>
                <a:ea typeface="Calibri" panose="020F0502020204030204" pitchFamily="34" charset="0"/>
                <a:cs typeface="Times New Roman" panose="02020603050405020304" pitchFamily="18" charset="0"/>
              </a:rPr>
              <a:t>•• + </a:t>
            </a:r>
            <a:r>
              <a:rPr lang="en-US" sz="2800" dirty="0" err="1">
                <a:effectLst/>
                <a:latin typeface="Calibri" panose="020F0502020204030204" pitchFamily="34" charset="0"/>
                <a:ea typeface="Calibri" panose="020F0502020204030204" pitchFamily="34" charset="0"/>
                <a:cs typeface="Times New Roman" panose="02020603050405020304" pitchFamily="18" charset="0"/>
              </a:rPr>
              <a:t>V</a:t>
            </a:r>
            <a:r>
              <a:rPr lang="en-US" sz="2800" baseline="-25000" dirty="0" err="1">
                <a:effectLst/>
                <a:latin typeface="Calibri" panose="020F0502020204030204" pitchFamily="34" charset="0"/>
                <a:ea typeface="Calibri" panose="020F0502020204030204" pitchFamily="34" charset="0"/>
                <a:cs typeface="Times New Roman" panose="02020603050405020304" pitchFamily="18" charset="0"/>
              </a:rPr>
              <a:t>Mg</a:t>
            </a:r>
            <a:r>
              <a:rPr lang="en-US" sz="2800" dirty="0">
                <a:effectLst/>
                <a:latin typeface="Calibri" panose="020F0502020204030204" pitchFamily="34" charset="0"/>
                <a:ea typeface="Calibri" panose="020F0502020204030204" pitchFamily="34" charset="0"/>
                <a:cs typeface="Times New Roman" panose="02020603050405020304" pitchFamily="18" charset="0"/>
              </a:rPr>
              <a:t>’’ + 2MgF</a:t>
            </a:r>
            <a:r>
              <a:rPr lang="en-US" sz="2800" baseline="-25000" dirty="0">
                <a:effectLst/>
                <a:latin typeface="Calibri" panose="020F0502020204030204" pitchFamily="34" charset="0"/>
                <a:ea typeface="Calibri" panose="020F0502020204030204" pitchFamily="34" charset="0"/>
                <a:cs typeface="Times New Roman" panose="02020603050405020304" pitchFamily="18" charset="0"/>
              </a:rPr>
              <a:t>2</a:t>
            </a:r>
            <a:endParaRPr lang="en-U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en-US"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800" dirty="0">
                <a:effectLst/>
                <a:latin typeface="Calibri" panose="020F0502020204030204" pitchFamily="34" charset="0"/>
                <a:ea typeface="Calibri" panose="020F0502020204030204" pitchFamily="34" charset="0"/>
                <a:cs typeface="Times New Roman" panose="02020603050405020304" pitchFamily="18" charset="0"/>
              </a:rPr>
              <a:t>	(ii) ThF</a:t>
            </a:r>
            <a:r>
              <a:rPr lang="en-US" sz="2800" baseline="-25000" dirty="0">
                <a:effectLst/>
                <a:latin typeface="Calibri" panose="020F0502020204030204" pitchFamily="34" charset="0"/>
                <a:ea typeface="Calibri" panose="020F0502020204030204" pitchFamily="34" charset="0"/>
                <a:cs typeface="Times New Roman" panose="02020603050405020304" pitchFamily="18" charset="0"/>
              </a:rPr>
              <a:t>4</a:t>
            </a:r>
            <a:r>
              <a:rPr lang="en-US" sz="2800" dirty="0">
                <a:effectLst/>
                <a:latin typeface="Calibri" panose="020F0502020204030204" pitchFamily="34" charset="0"/>
                <a:ea typeface="Calibri" panose="020F0502020204030204" pitchFamily="34" charset="0"/>
                <a:cs typeface="Times New Roman" panose="02020603050405020304" pitchFamily="18" charset="0"/>
              </a:rPr>
              <a:t> + </a:t>
            </a:r>
            <a:r>
              <a:rPr lang="en-US" sz="2800" dirty="0" err="1">
                <a:effectLst/>
                <a:latin typeface="Calibri" panose="020F0502020204030204" pitchFamily="34" charset="0"/>
                <a:ea typeface="Calibri" panose="020F0502020204030204" pitchFamily="34" charset="0"/>
                <a:cs typeface="Times New Roman" panose="02020603050405020304" pitchFamily="18" charset="0"/>
              </a:rPr>
              <a:t>Mg</a:t>
            </a:r>
            <a:r>
              <a:rPr lang="en-US" sz="2800" baseline="-25000" dirty="0" err="1">
                <a:effectLst/>
                <a:latin typeface="Calibri" panose="020F0502020204030204" pitchFamily="34" charset="0"/>
                <a:ea typeface="Calibri" panose="020F0502020204030204" pitchFamily="34" charset="0"/>
                <a:cs typeface="Times New Roman" panose="02020603050405020304" pitchFamily="18" charset="0"/>
              </a:rPr>
              <a:t>Mg</a:t>
            </a:r>
            <a:r>
              <a:rPr lang="en-US" sz="2800" dirty="0">
                <a:effectLst/>
                <a:latin typeface="Calibri" panose="020F0502020204030204" pitchFamily="34" charset="0"/>
                <a:ea typeface="Calibri" panose="020F0502020204030204" pitchFamily="34" charset="0"/>
                <a:cs typeface="Times New Roman" panose="02020603050405020304" pitchFamily="18" charset="0"/>
              </a:rPr>
              <a:t> -&gt; </a:t>
            </a:r>
            <a:r>
              <a:rPr lang="de-DE" sz="2800" dirty="0">
                <a:effectLst/>
                <a:latin typeface="Calibri" panose="020F0502020204030204" pitchFamily="34" charset="0"/>
                <a:ea typeface="Calibri" panose="020F0502020204030204" pitchFamily="34" charset="0"/>
                <a:cs typeface="Times New Roman" panose="02020603050405020304" pitchFamily="18" charset="0"/>
              </a:rPr>
              <a:t>Th</a:t>
            </a:r>
            <a:r>
              <a:rPr lang="de-DE" sz="2800" baseline="-25000" dirty="0">
                <a:effectLst/>
                <a:latin typeface="Calibri" panose="020F0502020204030204" pitchFamily="34" charset="0"/>
                <a:ea typeface="Calibri" panose="020F0502020204030204" pitchFamily="34" charset="0"/>
                <a:cs typeface="Times New Roman" panose="02020603050405020304" pitchFamily="18" charset="0"/>
              </a:rPr>
              <a:t>Mg</a:t>
            </a:r>
            <a:r>
              <a:rPr lang="de-AT" sz="2800" baseline="30000" dirty="0">
                <a:effectLst/>
                <a:latin typeface="Calibri" panose="020F0502020204030204" pitchFamily="34" charset="0"/>
                <a:ea typeface="Calibri" panose="020F0502020204030204" pitchFamily="34" charset="0"/>
                <a:cs typeface="Times New Roman" panose="02020603050405020304" pitchFamily="18" charset="0"/>
              </a:rPr>
              <a:t>••</a:t>
            </a:r>
            <a:r>
              <a:rPr lang="de-AT" sz="2800" dirty="0">
                <a:effectLst/>
                <a:latin typeface="Calibri" panose="020F0502020204030204" pitchFamily="34" charset="0"/>
                <a:ea typeface="Calibri" panose="020F0502020204030204" pitchFamily="34" charset="0"/>
                <a:cs typeface="Times New Roman" panose="02020603050405020304" pitchFamily="18" charset="0"/>
              </a:rPr>
              <a:t> </a:t>
            </a:r>
            <a:r>
              <a:rPr lang="en-US" sz="2800" dirty="0">
                <a:effectLst/>
                <a:latin typeface="Calibri" panose="020F0502020204030204" pitchFamily="34" charset="0"/>
                <a:ea typeface="Calibri" panose="020F0502020204030204" pitchFamily="34" charset="0"/>
                <a:cs typeface="Times New Roman" panose="02020603050405020304" pitchFamily="18" charset="0"/>
              </a:rPr>
              <a:t>+ 2F</a:t>
            </a:r>
            <a:r>
              <a:rPr lang="en-US" sz="2800" baseline="-25000" dirty="0">
                <a:effectLst/>
                <a:latin typeface="Calibri" panose="020F0502020204030204" pitchFamily="34" charset="0"/>
                <a:ea typeface="Calibri" panose="020F0502020204030204" pitchFamily="34" charset="0"/>
                <a:cs typeface="Times New Roman" panose="02020603050405020304" pitchFamily="18" charset="0"/>
              </a:rPr>
              <a:t>i</a:t>
            </a:r>
            <a:r>
              <a:rPr lang="en-US" sz="2800" dirty="0">
                <a:effectLst/>
                <a:latin typeface="Calibri" panose="020F0502020204030204" pitchFamily="34" charset="0"/>
                <a:ea typeface="Calibri" panose="020F0502020204030204" pitchFamily="34" charset="0"/>
                <a:cs typeface="Times New Roman" panose="02020603050405020304" pitchFamily="18" charset="0"/>
              </a:rPr>
              <a:t>’ + MgF</a:t>
            </a:r>
            <a:r>
              <a:rPr lang="en-US" sz="2800" baseline="-25000" dirty="0">
                <a:effectLst/>
                <a:latin typeface="Calibri" panose="020F0502020204030204" pitchFamily="34" charset="0"/>
                <a:ea typeface="Calibri" panose="020F0502020204030204" pitchFamily="34" charset="0"/>
                <a:cs typeface="Times New Roman" panose="02020603050405020304" pitchFamily="18" charset="0"/>
              </a:rPr>
              <a:t>2</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latin typeface="Calibri" panose="020F0502020204030204" pitchFamily="34" charset="0"/>
              <a:cs typeface="Calibri" panose="020F0502020204030204" pitchFamily="34" charset="0"/>
            </a:endParaRPr>
          </a:p>
        </p:txBody>
      </p:sp>
      <p:sp>
        <p:nvSpPr>
          <p:cNvPr id="4" name="Footer Placeholder 3">
            <a:extLst>
              <a:ext uri="{FF2B5EF4-FFF2-40B4-BE49-F238E27FC236}">
                <a16:creationId xmlns:a16="http://schemas.microsoft.com/office/drawing/2014/main" id="{C025E05B-2109-4003-B5F9-E0E432C4CA68}"/>
              </a:ext>
            </a:extLst>
          </p:cNvPr>
          <p:cNvSpPr>
            <a:spLocks noGrp="1"/>
          </p:cNvSpPr>
          <p:nvPr>
            <p:ph type="ftr" sz="quarter" idx="11"/>
          </p:nvPr>
        </p:nvSpPr>
        <p:spPr/>
        <p:txBody>
          <a:bodyPr/>
          <a:lstStyle/>
          <a:p>
            <a:pPr>
              <a:defRPr/>
            </a:pPr>
            <a:r>
              <a:rPr lang="en-GB" altLang="en-US"/>
              <a:t>ICDIM2020 - online 23-27 November 2020</a:t>
            </a:r>
          </a:p>
        </p:txBody>
      </p:sp>
      <p:sp>
        <p:nvSpPr>
          <p:cNvPr id="5" name="Slide Number Placeholder 4">
            <a:extLst>
              <a:ext uri="{FF2B5EF4-FFF2-40B4-BE49-F238E27FC236}">
                <a16:creationId xmlns:a16="http://schemas.microsoft.com/office/drawing/2014/main" id="{1B052920-2BD2-4859-9F11-F8D5C2158663}"/>
              </a:ext>
            </a:extLst>
          </p:cNvPr>
          <p:cNvSpPr>
            <a:spLocks noGrp="1"/>
          </p:cNvSpPr>
          <p:nvPr>
            <p:ph type="sldNum" sz="quarter" idx="12"/>
          </p:nvPr>
        </p:nvSpPr>
        <p:spPr/>
        <p:txBody>
          <a:bodyPr/>
          <a:lstStyle/>
          <a:p>
            <a:pPr>
              <a:defRPr/>
            </a:pPr>
            <a:fld id="{C2AE1851-A3E0-4C9E-8708-34AEE3CA220D}" type="slidenum">
              <a:rPr lang="en-GB" altLang="en-US" smtClean="0"/>
              <a:pPr>
                <a:defRPr/>
              </a:pPr>
              <a:t>11</a:t>
            </a:fld>
            <a:endParaRPr lang="en-GB" altLang="en-US"/>
          </a:p>
        </p:txBody>
      </p:sp>
    </p:spTree>
    <p:extLst>
      <p:ext uri="{BB962C8B-B14F-4D97-AF65-F5344CB8AC3E}">
        <p14:creationId xmlns:p14="http://schemas.microsoft.com/office/powerpoint/2010/main" val="27284498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1776F-77BB-4D5C-8B92-A820B7207A26}"/>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Modelling Th in MgF</a:t>
            </a:r>
            <a:r>
              <a:rPr lang="en-GB" baseline="-25000" dirty="0">
                <a:latin typeface="Calibri" panose="020F0502020204030204" pitchFamily="34" charset="0"/>
                <a:cs typeface="Calibri" panose="020F0502020204030204" pitchFamily="34" charset="0"/>
              </a:rPr>
              <a:t>2</a:t>
            </a:r>
            <a:r>
              <a:rPr lang="en-GB" dirty="0">
                <a:latin typeface="Calibri" panose="020F0502020204030204" pitchFamily="34" charset="0"/>
                <a:cs typeface="Calibri" panose="020F0502020204030204" pitchFamily="34" charset="0"/>
              </a:rPr>
              <a:t> – solution energy expressions</a:t>
            </a:r>
            <a:endParaRPr lang="en-GB" dirty="0"/>
          </a:p>
        </p:txBody>
      </p:sp>
      <p:sp>
        <p:nvSpPr>
          <p:cNvPr id="3" name="Content Placeholder 2">
            <a:extLst>
              <a:ext uri="{FF2B5EF4-FFF2-40B4-BE49-F238E27FC236}">
                <a16:creationId xmlns:a16="http://schemas.microsoft.com/office/drawing/2014/main" id="{44ECCAAE-7FC2-4286-AD16-982846273FC2}"/>
              </a:ext>
            </a:extLst>
          </p:cNvPr>
          <p:cNvSpPr>
            <a:spLocks noGrp="1"/>
          </p:cNvSpPr>
          <p:nvPr>
            <p:ph idx="1"/>
          </p:nvPr>
        </p:nvSpPr>
        <p:spPr/>
        <p:txBody>
          <a:bodyPr/>
          <a:lstStyle/>
          <a:p>
            <a:r>
              <a:rPr lang="en-GB" dirty="0">
                <a:latin typeface="Calibri" panose="020F0502020204030204" pitchFamily="34" charset="0"/>
                <a:cs typeface="Calibri" panose="020F0502020204030204" pitchFamily="34" charset="0"/>
              </a:rPr>
              <a:t>The corresponding expressions for calculating the solution energies for (</a:t>
            </a:r>
            <a:r>
              <a:rPr lang="en-GB" dirty="0" err="1">
                <a:latin typeface="Calibri" panose="020F0502020204030204" pitchFamily="34" charset="0"/>
                <a:cs typeface="Calibri" panose="020F0502020204030204" pitchFamily="34" charset="0"/>
              </a:rPr>
              <a:t>i</a:t>
            </a:r>
            <a:r>
              <a:rPr lang="en-GB" dirty="0">
                <a:latin typeface="Calibri" panose="020F0502020204030204" pitchFamily="34" charset="0"/>
                <a:cs typeface="Calibri" panose="020F0502020204030204" pitchFamily="34" charset="0"/>
              </a:rPr>
              <a:t>) and (ii) are:</a:t>
            </a:r>
          </a:p>
          <a:p>
            <a:pPr marL="0" indent="0">
              <a:buNone/>
            </a:pPr>
            <a:endParaRPr lang="de-DE" sz="1800" dirty="0">
              <a:effectLst/>
              <a:latin typeface="Calibri" panose="020F0502020204030204" pitchFamily="34" charset="0"/>
              <a:ea typeface="Calibri" panose="020F0502020204030204" pitchFamily="34" charset="0"/>
              <a:cs typeface="Calibri" panose="020F0502020204030204" pitchFamily="34" charset="0"/>
            </a:endParaRPr>
          </a:p>
          <a:p>
            <a:pPr marL="571500" indent="-571500">
              <a:buAutoNum type="romanLcParenBoth"/>
            </a:pPr>
            <a:r>
              <a:rPr lang="de-DE" sz="2800" dirty="0">
                <a:effectLst/>
                <a:latin typeface="Calibri" panose="020F0502020204030204" pitchFamily="34" charset="0"/>
                <a:ea typeface="Calibri" panose="020F0502020204030204" pitchFamily="34" charset="0"/>
                <a:cs typeface="Calibri" panose="020F0502020204030204" pitchFamily="34" charset="0"/>
              </a:rPr>
              <a:t>E</a:t>
            </a:r>
            <a:r>
              <a:rPr lang="de-DE" sz="2800" baseline="-25000" dirty="0">
                <a:effectLst/>
                <a:latin typeface="Calibri" panose="020F0502020204030204" pitchFamily="34" charset="0"/>
                <a:ea typeface="Calibri" panose="020F0502020204030204" pitchFamily="34" charset="0"/>
                <a:cs typeface="Calibri" panose="020F0502020204030204" pitchFamily="34" charset="0"/>
              </a:rPr>
              <a:t>sol</a:t>
            </a:r>
            <a:r>
              <a:rPr lang="de-DE" sz="2800" dirty="0">
                <a:effectLst/>
                <a:latin typeface="Calibri" panose="020F0502020204030204" pitchFamily="34" charset="0"/>
                <a:ea typeface="Calibri" panose="020F0502020204030204" pitchFamily="34" charset="0"/>
                <a:cs typeface="Calibri" panose="020F0502020204030204" pitchFamily="34" charset="0"/>
              </a:rPr>
              <a:t> = - E</a:t>
            </a:r>
            <a:r>
              <a:rPr lang="de-DE" sz="2800" baseline="-25000" dirty="0">
                <a:effectLst/>
                <a:latin typeface="Calibri" panose="020F0502020204030204" pitchFamily="34" charset="0"/>
                <a:ea typeface="Calibri" panose="020F0502020204030204" pitchFamily="34" charset="0"/>
                <a:cs typeface="Calibri" panose="020F0502020204030204" pitchFamily="34" charset="0"/>
              </a:rPr>
              <a:t>latt</a:t>
            </a:r>
            <a:r>
              <a:rPr lang="de-DE" sz="2800" dirty="0">
                <a:effectLst/>
                <a:latin typeface="Calibri" panose="020F0502020204030204" pitchFamily="34" charset="0"/>
                <a:ea typeface="Calibri" panose="020F0502020204030204" pitchFamily="34" charset="0"/>
                <a:cs typeface="Calibri" panose="020F0502020204030204" pitchFamily="34" charset="0"/>
              </a:rPr>
              <a:t> (ThF</a:t>
            </a:r>
            <a:r>
              <a:rPr lang="de-DE" sz="2800" baseline="-25000" dirty="0">
                <a:effectLst/>
                <a:latin typeface="Calibri" panose="020F0502020204030204" pitchFamily="34" charset="0"/>
                <a:ea typeface="Calibri" panose="020F0502020204030204" pitchFamily="34" charset="0"/>
                <a:cs typeface="Calibri" panose="020F0502020204030204" pitchFamily="34" charset="0"/>
              </a:rPr>
              <a:t>4</a:t>
            </a:r>
            <a:r>
              <a:rPr lang="de-DE" sz="2800" dirty="0">
                <a:effectLst/>
                <a:latin typeface="Calibri" panose="020F0502020204030204" pitchFamily="34" charset="0"/>
                <a:ea typeface="Calibri" panose="020F0502020204030204" pitchFamily="34" charset="0"/>
                <a:cs typeface="Calibri" panose="020F0502020204030204" pitchFamily="34" charset="0"/>
              </a:rPr>
              <a:t>) + E (Th</a:t>
            </a:r>
            <a:r>
              <a:rPr lang="de-DE" sz="2800" baseline="-25000" dirty="0">
                <a:effectLst/>
                <a:latin typeface="Calibri" panose="020F0502020204030204" pitchFamily="34" charset="0"/>
                <a:ea typeface="Calibri" panose="020F0502020204030204" pitchFamily="34" charset="0"/>
                <a:cs typeface="Calibri" panose="020F0502020204030204" pitchFamily="34" charset="0"/>
              </a:rPr>
              <a:t>Mg</a:t>
            </a:r>
            <a:r>
              <a:rPr lang="de-AT" sz="2800" baseline="30000" dirty="0">
                <a:effectLst/>
                <a:latin typeface="Calibri" panose="020F0502020204030204" pitchFamily="34" charset="0"/>
                <a:ea typeface="Calibri" panose="020F0502020204030204" pitchFamily="34" charset="0"/>
                <a:cs typeface="Calibri" panose="020F0502020204030204" pitchFamily="34" charset="0"/>
              </a:rPr>
              <a:t>••</a:t>
            </a:r>
            <a:r>
              <a:rPr lang="de-DE" sz="2800" dirty="0">
                <a:effectLst/>
                <a:latin typeface="Calibri" panose="020F0502020204030204" pitchFamily="34" charset="0"/>
                <a:ea typeface="Calibri" panose="020F0502020204030204" pitchFamily="34" charset="0"/>
                <a:cs typeface="Calibri" panose="020F0502020204030204" pitchFamily="34" charset="0"/>
              </a:rPr>
              <a:t> ) </a:t>
            </a:r>
            <a:r>
              <a:rPr lang="de-AT" sz="2800" dirty="0">
                <a:effectLst/>
                <a:latin typeface="Calibri" panose="020F0502020204030204" pitchFamily="34" charset="0"/>
                <a:ea typeface="Calibri" panose="020F0502020204030204" pitchFamily="34" charset="0"/>
                <a:cs typeface="Calibri" panose="020F0502020204030204" pitchFamily="34" charset="0"/>
              </a:rPr>
              <a:t>+ E (V</a:t>
            </a:r>
            <a:r>
              <a:rPr lang="de-AT" sz="2800" baseline="-25000" dirty="0">
                <a:effectLst/>
                <a:latin typeface="Calibri" panose="020F0502020204030204" pitchFamily="34" charset="0"/>
                <a:ea typeface="Calibri" panose="020F0502020204030204" pitchFamily="34" charset="0"/>
                <a:cs typeface="Calibri" panose="020F0502020204030204" pitchFamily="34" charset="0"/>
              </a:rPr>
              <a:t>Mg</a:t>
            </a:r>
            <a:r>
              <a:rPr lang="de-AT" sz="2800" dirty="0">
                <a:effectLst/>
                <a:latin typeface="Calibri" panose="020F0502020204030204" pitchFamily="34" charset="0"/>
                <a:ea typeface="Calibri" panose="020F0502020204030204" pitchFamily="34" charset="0"/>
                <a:cs typeface="Calibri" panose="020F0502020204030204" pitchFamily="34" charset="0"/>
              </a:rPr>
              <a:t>’’) + 2 E</a:t>
            </a:r>
            <a:r>
              <a:rPr lang="de-AT" sz="2800" baseline="-25000" dirty="0">
                <a:effectLst/>
                <a:latin typeface="Calibri" panose="020F0502020204030204" pitchFamily="34" charset="0"/>
                <a:ea typeface="Calibri" panose="020F0502020204030204" pitchFamily="34" charset="0"/>
                <a:cs typeface="Calibri" panose="020F0502020204030204" pitchFamily="34" charset="0"/>
              </a:rPr>
              <a:t>latt</a:t>
            </a:r>
            <a:r>
              <a:rPr lang="de-AT" sz="2800" dirty="0">
                <a:effectLst/>
                <a:latin typeface="Calibri" panose="020F0502020204030204" pitchFamily="34" charset="0"/>
                <a:ea typeface="Calibri" panose="020F0502020204030204" pitchFamily="34" charset="0"/>
                <a:cs typeface="Calibri" panose="020F0502020204030204" pitchFamily="34" charset="0"/>
              </a:rPr>
              <a:t> (MgF</a:t>
            </a:r>
            <a:r>
              <a:rPr lang="de-AT" sz="2800" baseline="-25000" dirty="0">
                <a:effectLst/>
                <a:latin typeface="Calibri" panose="020F0502020204030204" pitchFamily="34" charset="0"/>
                <a:ea typeface="Calibri" panose="020F0502020204030204" pitchFamily="34" charset="0"/>
                <a:cs typeface="Calibri" panose="020F0502020204030204" pitchFamily="34" charset="0"/>
              </a:rPr>
              <a:t>2</a:t>
            </a:r>
            <a:r>
              <a:rPr lang="de-AT" sz="2800" dirty="0">
                <a:effectLst/>
                <a:latin typeface="Calibri" panose="020F0502020204030204" pitchFamily="34" charset="0"/>
                <a:ea typeface="Calibri" panose="020F0502020204030204" pitchFamily="34" charset="0"/>
                <a:cs typeface="Calibri" panose="020F0502020204030204" pitchFamily="34" charset="0"/>
              </a:rPr>
              <a:t>)</a:t>
            </a:r>
          </a:p>
          <a:p>
            <a:pPr marL="571500" indent="-571500">
              <a:buFontTx/>
              <a:buAutoNum type="romanLcParenBoth"/>
            </a:pPr>
            <a:r>
              <a:rPr lang="de-DE" sz="2800" dirty="0">
                <a:effectLst/>
                <a:latin typeface="Calibri" panose="020F0502020204030204" pitchFamily="34" charset="0"/>
                <a:ea typeface="Calibri" panose="020F0502020204030204" pitchFamily="34" charset="0"/>
                <a:cs typeface="Calibri" panose="020F0502020204030204" pitchFamily="34" charset="0"/>
              </a:rPr>
              <a:t>E</a:t>
            </a:r>
            <a:r>
              <a:rPr lang="de-DE" sz="2800" baseline="-25000" dirty="0">
                <a:effectLst/>
                <a:latin typeface="Calibri" panose="020F0502020204030204" pitchFamily="34" charset="0"/>
                <a:ea typeface="Calibri" panose="020F0502020204030204" pitchFamily="34" charset="0"/>
                <a:cs typeface="Calibri" panose="020F0502020204030204" pitchFamily="34" charset="0"/>
              </a:rPr>
              <a:t>sol</a:t>
            </a:r>
            <a:r>
              <a:rPr lang="de-DE" sz="2800" dirty="0">
                <a:effectLst/>
                <a:latin typeface="Calibri" panose="020F0502020204030204" pitchFamily="34" charset="0"/>
                <a:ea typeface="Calibri" panose="020F0502020204030204" pitchFamily="34" charset="0"/>
                <a:cs typeface="Calibri" panose="020F0502020204030204" pitchFamily="34" charset="0"/>
              </a:rPr>
              <a:t> = - E</a:t>
            </a:r>
            <a:r>
              <a:rPr lang="de-DE" sz="2800" baseline="-25000" dirty="0">
                <a:effectLst/>
                <a:latin typeface="Calibri" panose="020F0502020204030204" pitchFamily="34" charset="0"/>
                <a:ea typeface="Calibri" panose="020F0502020204030204" pitchFamily="34" charset="0"/>
                <a:cs typeface="Calibri" panose="020F0502020204030204" pitchFamily="34" charset="0"/>
              </a:rPr>
              <a:t>latt</a:t>
            </a:r>
            <a:r>
              <a:rPr lang="de-DE" sz="2800" dirty="0">
                <a:effectLst/>
                <a:latin typeface="Calibri" panose="020F0502020204030204" pitchFamily="34" charset="0"/>
                <a:ea typeface="Calibri" panose="020F0502020204030204" pitchFamily="34" charset="0"/>
                <a:cs typeface="Calibri" panose="020F0502020204030204" pitchFamily="34" charset="0"/>
              </a:rPr>
              <a:t> (ThF</a:t>
            </a:r>
            <a:r>
              <a:rPr lang="de-DE" sz="2800" baseline="-25000" dirty="0">
                <a:effectLst/>
                <a:latin typeface="Calibri" panose="020F0502020204030204" pitchFamily="34" charset="0"/>
                <a:ea typeface="Calibri" panose="020F0502020204030204" pitchFamily="34" charset="0"/>
                <a:cs typeface="Calibri" panose="020F0502020204030204" pitchFamily="34" charset="0"/>
              </a:rPr>
              <a:t>4</a:t>
            </a:r>
            <a:r>
              <a:rPr lang="de-DE" sz="2800" dirty="0">
                <a:effectLst/>
                <a:latin typeface="Calibri" panose="020F0502020204030204" pitchFamily="34" charset="0"/>
                <a:ea typeface="Calibri" panose="020F0502020204030204" pitchFamily="34" charset="0"/>
                <a:cs typeface="Calibri" panose="020F0502020204030204" pitchFamily="34" charset="0"/>
              </a:rPr>
              <a:t>) + E (Th</a:t>
            </a:r>
            <a:r>
              <a:rPr lang="de-DE" sz="2800" baseline="-25000" dirty="0">
                <a:effectLst/>
                <a:latin typeface="Calibri" panose="020F0502020204030204" pitchFamily="34" charset="0"/>
                <a:ea typeface="Calibri" panose="020F0502020204030204" pitchFamily="34" charset="0"/>
                <a:cs typeface="Calibri" panose="020F0502020204030204" pitchFamily="34" charset="0"/>
              </a:rPr>
              <a:t>Mg</a:t>
            </a:r>
            <a:r>
              <a:rPr lang="de-AT" sz="2800" baseline="30000" dirty="0">
                <a:effectLst/>
                <a:latin typeface="Calibri" panose="020F0502020204030204" pitchFamily="34" charset="0"/>
                <a:ea typeface="Calibri" panose="020F0502020204030204" pitchFamily="34" charset="0"/>
                <a:cs typeface="Calibri" panose="020F0502020204030204" pitchFamily="34" charset="0"/>
              </a:rPr>
              <a:t>••</a:t>
            </a:r>
            <a:r>
              <a:rPr lang="de-DE" sz="2800" dirty="0">
                <a:effectLst/>
                <a:latin typeface="Calibri" panose="020F0502020204030204" pitchFamily="34" charset="0"/>
                <a:ea typeface="Calibri" panose="020F0502020204030204" pitchFamily="34" charset="0"/>
                <a:cs typeface="Calibri" panose="020F0502020204030204" pitchFamily="34" charset="0"/>
              </a:rPr>
              <a:t>) </a:t>
            </a:r>
            <a:r>
              <a:rPr lang="de-AT" sz="2800" dirty="0">
                <a:effectLst/>
                <a:latin typeface="Calibri" panose="020F0502020204030204" pitchFamily="34" charset="0"/>
                <a:ea typeface="Calibri" panose="020F0502020204030204" pitchFamily="34" charset="0"/>
                <a:cs typeface="Calibri" panose="020F0502020204030204" pitchFamily="34" charset="0"/>
              </a:rPr>
              <a:t>+ 2 E (F</a:t>
            </a:r>
            <a:r>
              <a:rPr lang="de-AT" sz="2800" baseline="-25000" dirty="0">
                <a:effectLst/>
                <a:latin typeface="Calibri" panose="020F0502020204030204" pitchFamily="34" charset="0"/>
                <a:ea typeface="Calibri" panose="020F0502020204030204" pitchFamily="34" charset="0"/>
                <a:cs typeface="Calibri" panose="020F0502020204030204" pitchFamily="34" charset="0"/>
              </a:rPr>
              <a:t>i</a:t>
            </a:r>
            <a:r>
              <a:rPr lang="de-AT" sz="2800" dirty="0">
                <a:effectLst/>
                <a:latin typeface="Calibri" panose="020F0502020204030204" pitchFamily="34" charset="0"/>
                <a:ea typeface="Calibri" panose="020F0502020204030204" pitchFamily="34" charset="0"/>
                <a:cs typeface="Calibri" panose="020F0502020204030204" pitchFamily="34" charset="0"/>
              </a:rPr>
              <a:t>’) + E</a:t>
            </a:r>
            <a:r>
              <a:rPr lang="de-AT" sz="2800" baseline="-25000" dirty="0">
                <a:effectLst/>
                <a:latin typeface="Calibri" panose="020F0502020204030204" pitchFamily="34" charset="0"/>
                <a:ea typeface="Calibri" panose="020F0502020204030204" pitchFamily="34" charset="0"/>
                <a:cs typeface="Calibri" panose="020F0502020204030204" pitchFamily="34" charset="0"/>
              </a:rPr>
              <a:t>latt</a:t>
            </a:r>
            <a:r>
              <a:rPr lang="de-AT" sz="2800" dirty="0">
                <a:effectLst/>
                <a:latin typeface="Calibri" panose="020F0502020204030204" pitchFamily="34" charset="0"/>
                <a:ea typeface="Calibri" panose="020F0502020204030204" pitchFamily="34" charset="0"/>
                <a:cs typeface="Calibri" panose="020F0502020204030204" pitchFamily="34" charset="0"/>
              </a:rPr>
              <a:t> (MgF</a:t>
            </a:r>
            <a:r>
              <a:rPr lang="de-AT" sz="2800" baseline="-25000" dirty="0">
                <a:effectLst/>
                <a:latin typeface="Calibri" panose="020F0502020204030204" pitchFamily="34" charset="0"/>
                <a:ea typeface="Calibri" panose="020F0502020204030204" pitchFamily="34" charset="0"/>
                <a:cs typeface="Calibri" panose="020F0502020204030204" pitchFamily="34" charset="0"/>
              </a:rPr>
              <a:t>2</a:t>
            </a:r>
            <a:r>
              <a:rPr lang="de-AT" sz="2800" dirty="0">
                <a:effectLst/>
                <a:latin typeface="Calibri" panose="020F0502020204030204" pitchFamily="34" charset="0"/>
                <a:ea typeface="Calibri" panose="020F0502020204030204" pitchFamily="34" charset="0"/>
                <a:cs typeface="Calibri" panose="020F0502020204030204" pitchFamily="34" charset="0"/>
              </a:rPr>
              <a:t>)</a:t>
            </a:r>
            <a:endParaRPr lang="en-GB" sz="2800" dirty="0">
              <a:effectLst/>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GB" sz="2800" dirty="0">
              <a:effectLst/>
              <a:latin typeface="Calibri" panose="020F0502020204030204" pitchFamily="34" charset="0"/>
              <a:ea typeface="Calibri" panose="020F0502020204030204" pitchFamily="34" charset="0"/>
              <a:cs typeface="Calibri" panose="020F0502020204030204" pitchFamily="34" charset="0"/>
            </a:endParaRPr>
          </a:p>
          <a:p>
            <a:pPr marL="0" indent="0">
              <a:buNone/>
            </a:pPr>
            <a:r>
              <a:rPr lang="en-GB" sz="2800" dirty="0">
                <a:latin typeface="Calibri" panose="020F0502020204030204" pitchFamily="34" charset="0"/>
                <a:ea typeface="Calibri" panose="020F0502020204030204" pitchFamily="34" charset="0"/>
                <a:cs typeface="Calibri" panose="020F0502020204030204" pitchFamily="34" charset="0"/>
              </a:rPr>
              <a:t>It should be emphasised that solution energies, rather than defect formation energies, are needed to be able to predict energetically preferred doping mechanisms.</a:t>
            </a:r>
            <a:endParaRPr lang="en-GB" sz="2800" dirty="0">
              <a:effectLst/>
              <a:latin typeface="Calibri" panose="020F0502020204030204" pitchFamily="34" charset="0"/>
              <a:ea typeface="Calibri" panose="020F0502020204030204" pitchFamily="34" charset="0"/>
              <a:cs typeface="Calibri" panose="020F0502020204030204" pitchFamily="34" charset="0"/>
            </a:endParaRPr>
          </a:p>
          <a:p>
            <a:pPr marL="0" indent="0">
              <a:buNone/>
            </a:pPr>
            <a:endParaRPr lang="en-GB" dirty="0"/>
          </a:p>
        </p:txBody>
      </p:sp>
      <p:sp>
        <p:nvSpPr>
          <p:cNvPr id="4" name="Footer Placeholder 3">
            <a:extLst>
              <a:ext uri="{FF2B5EF4-FFF2-40B4-BE49-F238E27FC236}">
                <a16:creationId xmlns:a16="http://schemas.microsoft.com/office/drawing/2014/main" id="{CC13751F-2696-43BA-8C90-51DD7D09A144}"/>
              </a:ext>
            </a:extLst>
          </p:cNvPr>
          <p:cNvSpPr>
            <a:spLocks noGrp="1"/>
          </p:cNvSpPr>
          <p:nvPr>
            <p:ph type="ftr" sz="quarter" idx="11"/>
          </p:nvPr>
        </p:nvSpPr>
        <p:spPr/>
        <p:txBody>
          <a:bodyPr/>
          <a:lstStyle/>
          <a:p>
            <a:pPr>
              <a:defRPr/>
            </a:pPr>
            <a:r>
              <a:rPr lang="en-GB" altLang="en-US"/>
              <a:t>ICDIM2020 - online 23-27 November 2020</a:t>
            </a:r>
          </a:p>
        </p:txBody>
      </p:sp>
      <p:sp>
        <p:nvSpPr>
          <p:cNvPr id="5" name="Slide Number Placeholder 4">
            <a:extLst>
              <a:ext uri="{FF2B5EF4-FFF2-40B4-BE49-F238E27FC236}">
                <a16:creationId xmlns:a16="http://schemas.microsoft.com/office/drawing/2014/main" id="{3EB1DD12-6AEF-4316-88FC-D63E6B474F34}"/>
              </a:ext>
            </a:extLst>
          </p:cNvPr>
          <p:cNvSpPr>
            <a:spLocks noGrp="1"/>
          </p:cNvSpPr>
          <p:nvPr>
            <p:ph type="sldNum" sz="quarter" idx="12"/>
          </p:nvPr>
        </p:nvSpPr>
        <p:spPr/>
        <p:txBody>
          <a:bodyPr/>
          <a:lstStyle/>
          <a:p>
            <a:pPr>
              <a:defRPr/>
            </a:pPr>
            <a:fld id="{C2AE1851-A3E0-4C9E-8708-34AEE3CA220D}" type="slidenum">
              <a:rPr lang="en-GB" altLang="en-US" smtClean="0"/>
              <a:pPr>
                <a:defRPr/>
              </a:pPr>
              <a:t>12</a:t>
            </a:fld>
            <a:endParaRPr lang="en-GB" altLang="en-US"/>
          </a:p>
        </p:txBody>
      </p:sp>
    </p:spTree>
    <p:extLst>
      <p:ext uri="{BB962C8B-B14F-4D97-AF65-F5344CB8AC3E}">
        <p14:creationId xmlns:p14="http://schemas.microsoft.com/office/powerpoint/2010/main" val="4489161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27A4FF-430C-4998-8160-796390C363C5}"/>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Unbound solution energies for Th doping</a:t>
            </a:r>
          </a:p>
        </p:txBody>
      </p:sp>
      <p:sp>
        <p:nvSpPr>
          <p:cNvPr id="3" name="Content Placeholder 2">
            <a:extLst>
              <a:ext uri="{FF2B5EF4-FFF2-40B4-BE49-F238E27FC236}">
                <a16:creationId xmlns:a16="http://schemas.microsoft.com/office/drawing/2014/main" id="{E2541793-8596-4C92-9EBB-15C93DD97579}"/>
              </a:ext>
            </a:extLst>
          </p:cNvPr>
          <p:cNvSpPr>
            <a:spLocks noGrp="1"/>
          </p:cNvSpPr>
          <p:nvPr>
            <p:ph idx="1"/>
          </p:nvPr>
        </p:nvSpPr>
        <p:spPr/>
        <p:txBody>
          <a:bodyPr/>
          <a:lstStyle/>
          <a:p>
            <a:pPr marL="0" indent="0">
              <a:buNone/>
            </a:pPr>
            <a:r>
              <a:rPr lang="pt-BR" dirty="0">
                <a:latin typeface="Calibri" panose="020F0502020204030204" pitchFamily="34" charset="0"/>
                <a:ea typeface="Calibri" panose="020F0502020204030204" pitchFamily="34" charset="0"/>
                <a:cs typeface="Times New Roman" panose="02020603050405020304" pitchFamily="18" charset="0"/>
              </a:rPr>
              <a:t>Unbound solution energies are calculated by adding the defect formation energies obtained separately</a:t>
            </a:r>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sz="1800"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pt-BR" sz="2400" b="1" dirty="0">
                <a:effectLst/>
                <a:latin typeface="Calibri" panose="020F0502020204030204" pitchFamily="34" charset="0"/>
                <a:ea typeface="Calibri" panose="020F0502020204030204" pitchFamily="34" charset="0"/>
                <a:cs typeface="Times New Roman" panose="02020603050405020304" pitchFamily="18" charset="0"/>
              </a:rPr>
              <a:t>Charge compensation scheme</a:t>
            </a:r>
            <a:r>
              <a:rPr lang="pt-BR" sz="2400" dirty="0">
                <a:effectLst/>
                <a:latin typeface="Calibri" panose="020F0502020204030204" pitchFamily="34" charset="0"/>
                <a:ea typeface="Calibri" panose="020F0502020204030204" pitchFamily="34" charset="0"/>
                <a:cs typeface="Times New Roman" panose="02020603050405020304" pitchFamily="18" charset="0"/>
              </a:rPr>
              <a:t>			</a:t>
            </a:r>
            <a:r>
              <a:rPr lang="pt-BR" sz="2400" b="1" dirty="0">
                <a:effectLst/>
                <a:latin typeface="Calibri" panose="020F0502020204030204" pitchFamily="34" charset="0"/>
                <a:ea typeface="Calibri" panose="020F0502020204030204" pitchFamily="34" charset="0"/>
                <a:cs typeface="Times New Roman" panose="02020603050405020304" pitchFamily="18" charset="0"/>
              </a:rPr>
              <a:t>Solution energy per defect (eV)</a:t>
            </a:r>
            <a:endParaRPr lang="en-GB" sz="24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400" dirty="0">
                <a:effectLst/>
                <a:latin typeface="Calibri" panose="020F0502020204030204" pitchFamily="34" charset="0"/>
                <a:ea typeface="Calibri" panose="020F0502020204030204" pitchFamily="34" charset="0"/>
                <a:cs typeface="Times New Roman" panose="02020603050405020304" pitchFamily="18" charset="0"/>
              </a:rPr>
              <a:t>Mg vacancy (0.5, 0.5, 0.5), unbound				3.82</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sz="2400" dirty="0">
                <a:effectLst/>
                <a:latin typeface="Calibri" panose="020F0502020204030204" pitchFamily="34" charset="0"/>
                <a:ea typeface="Calibri" panose="020F0502020204030204" pitchFamily="34" charset="0"/>
                <a:cs typeface="Times New Roman" panose="02020603050405020304" pitchFamily="18" charset="0"/>
              </a:rPr>
              <a:t>F interstitials (0.5, 0, 0), (0.5, 1, 1) unbound			2.94</a:t>
            </a:r>
          </a:p>
          <a:p>
            <a:pPr marL="0" indent="0">
              <a:buNone/>
            </a:pPr>
            <a:endParaRPr lang="en-US" sz="2400" dirty="0">
              <a:latin typeface="Calibri" panose="020F0502020204030204" pitchFamily="34" charset="0"/>
              <a:ea typeface="Calibri" panose="020F0502020204030204" pitchFamily="34" charset="0"/>
              <a:cs typeface="Times New Roman" panose="02020603050405020304" pitchFamily="18" charset="0"/>
            </a:endParaRPr>
          </a:p>
          <a:p>
            <a:r>
              <a:rPr lang="en-US" sz="2800" dirty="0">
                <a:effectLst/>
                <a:latin typeface="Calibri" panose="020F0502020204030204" pitchFamily="34" charset="0"/>
                <a:ea typeface="Calibri" panose="020F0502020204030204" pitchFamily="34" charset="0"/>
                <a:cs typeface="Times New Roman" panose="02020603050405020304" pitchFamily="18" charset="0"/>
              </a:rPr>
              <a:t>Without taking defect binding energies into account, the F interstitial scheme is favoured; however binding should be included.</a:t>
            </a:r>
            <a:endParaRPr lang="en-GB"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Footer Placeholder 3">
            <a:extLst>
              <a:ext uri="{FF2B5EF4-FFF2-40B4-BE49-F238E27FC236}">
                <a16:creationId xmlns:a16="http://schemas.microsoft.com/office/drawing/2014/main" id="{905C710B-94EB-4790-B044-E2D80DDD8D5D}"/>
              </a:ext>
            </a:extLst>
          </p:cNvPr>
          <p:cNvSpPr>
            <a:spLocks noGrp="1"/>
          </p:cNvSpPr>
          <p:nvPr>
            <p:ph type="ftr" sz="quarter" idx="11"/>
          </p:nvPr>
        </p:nvSpPr>
        <p:spPr/>
        <p:txBody>
          <a:bodyPr/>
          <a:lstStyle/>
          <a:p>
            <a:pPr>
              <a:defRPr/>
            </a:pPr>
            <a:r>
              <a:rPr lang="en-GB" altLang="en-US"/>
              <a:t>ICDIM2020 - online 23-27 November 2020</a:t>
            </a:r>
          </a:p>
        </p:txBody>
      </p:sp>
      <p:sp>
        <p:nvSpPr>
          <p:cNvPr id="5" name="Slide Number Placeholder 4">
            <a:extLst>
              <a:ext uri="{FF2B5EF4-FFF2-40B4-BE49-F238E27FC236}">
                <a16:creationId xmlns:a16="http://schemas.microsoft.com/office/drawing/2014/main" id="{8C4DA1D9-8141-4D35-84B0-A85C3C03CF51}"/>
              </a:ext>
            </a:extLst>
          </p:cNvPr>
          <p:cNvSpPr>
            <a:spLocks noGrp="1"/>
          </p:cNvSpPr>
          <p:nvPr>
            <p:ph type="sldNum" sz="quarter" idx="12"/>
          </p:nvPr>
        </p:nvSpPr>
        <p:spPr/>
        <p:txBody>
          <a:bodyPr/>
          <a:lstStyle/>
          <a:p>
            <a:pPr>
              <a:defRPr/>
            </a:pPr>
            <a:fld id="{C2AE1851-A3E0-4C9E-8708-34AEE3CA220D}" type="slidenum">
              <a:rPr lang="en-GB" altLang="en-US" smtClean="0"/>
              <a:pPr>
                <a:defRPr/>
              </a:pPr>
              <a:t>13</a:t>
            </a:fld>
            <a:endParaRPr lang="en-GB" altLang="en-US"/>
          </a:p>
        </p:txBody>
      </p:sp>
    </p:spTree>
    <p:extLst>
      <p:ext uri="{BB962C8B-B14F-4D97-AF65-F5344CB8AC3E}">
        <p14:creationId xmlns:p14="http://schemas.microsoft.com/office/powerpoint/2010/main" val="13651912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4F90D-8C5C-450F-B208-358252345BA9}"/>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Bound solution energies</a:t>
            </a:r>
          </a:p>
        </p:txBody>
      </p:sp>
      <p:sp>
        <p:nvSpPr>
          <p:cNvPr id="3" name="Content Placeholder 2">
            <a:extLst>
              <a:ext uri="{FF2B5EF4-FFF2-40B4-BE49-F238E27FC236}">
                <a16:creationId xmlns:a16="http://schemas.microsoft.com/office/drawing/2014/main" id="{B09AFD1B-081A-4305-8C42-6CA453213B30}"/>
              </a:ext>
            </a:extLst>
          </p:cNvPr>
          <p:cNvSpPr>
            <a:spLocks noGrp="1"/>
          </p:cNvSpPr>
          <p:nvPr>
            <p:ph idx="1"/>
          </p:nvPr>
        </p:nvSpPr>
        <p:spPr/>
        <p:txBody>
          <a:bodyPr/>
          <a:lstStyle/>
          <a:p>
            <a:r>
              <a:rPr lang="en-GB" dirty="0">
                <a:latin typeface="Calibri" panose="020F0502020204030204" pitchFamily="34" charset="0"/>
                <a:cs typeface="Calibri" panose="020F0502020204030204" pitchFamily="34" charset="0"/>
              </a:rPr>
              <a:t>To obtain bound solution energies, the Th at the Mg site plus the charge compensating defect are calculated together.</a:t>
            </a:r>
          </a:p>
          <a:p>
            <a:pPr marL="0" indent="0">
              <a:buNone/>
            </a:pPr>
            <a:endParaRPr lang="pt-BR" sz="1800" dirty="0">
              <a:effectLst/>
              <a:latin typeface="Calibri" panose="020F0502020204030204" pitchFamily="34" charset="0"/>
              <a:ea typeface="Calibri" panose="020F0502020204030204" pitchFamily="34" charset="0"/>
              <a:cs typeface="Calibri" panose="020F0502020204030204" pitchFamily="34" charset="0"/>
            </a:endParaRPr>
          </a:p>
          <a:p>
            <a:pPr marL="0" indent="0">
              <a:buNone/>
            </a:pPr>
            <a:r>
              <a:rPr lang="pt-BR" sz="2400" b="1" dirty="0">
                <a:effectLst/>
                <a:latin typeface="Calibri" panose="020F0502020204030204" pitchFamily="34" charset="0"/>
                <a:ea typeface="Calibri" panose="020F0502020204030204" pitchFamily="34" charset="0"/>
                <a:cs typeface="Calibri" panose="020F0502020204030204" pitchFamily="34" charset="0"/>
              </a:rPr>
              <a:t>Charge compensation scheme			Solution energy per defect (eV)</a:t>
            </a:r>
            <a:endParaRPr lang="en-US" sz="2400" dirty="0">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2400" dirty="0">
                <a:effectLst/>
                <a:latin typeface="Calibri" panose="020F0502020204030204" pitchFamily="34" charset="0"/>
                <a:ea typeface="Calibri" panose="020F0502020204030204" pitchFamily="34" charset="0"/>
                <a:cs typeface="Calibri" panose="020F0502020204030204" pitchFamily="34" charset="0"/>
              </a:rPr>
              <a:t>Mg vacancy (0.5, 0.5. 0.5)					2.33</a:t>
            </a:r>
          </a:p>
          <a:p>
            <a:pPr marL="0" indent="0" algn="just">
              <a:buNone/>
            </a:pPr>
            <a:r>
              <a:rPr lang="en-US" sz="2400" dirty="0">
                <a:effectLst/>
                <a:latin typeface="Calibri" panose="020F0502020204030204" pitchFamily="34" charset="0"/>
                <a:ea typeface="Calibri" panose="020F0502020204030204" pitchFamily="34" charset="0"/>
                <a:cs typeface="Calibri" panose="020F0502020204030204" pitchFamily="34" charset="0"/>
              </a:rPr>
              <a:t>F interstitials at (0.5, 1, 0), (0.5, 1, 1)				-1.95*</a:t>
            </a:r>
            <a:endParaRPr lang="en-GB" sz="2400" dirty="0">
              <a:effectLst/>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2400" dirty="0">
                <a:effectLst/>
                <a:latin typeface="Calibri" panose="020F0502020204030204" pitchFamily="34" charset="0"/>
                <a:ea typeface="Calibri" panose="020F0502020204030204" pitchFamily="34" charset="0"/>
                <a:cs typeface="Calibri" panose="020F0502020204030204" pitchFamily="34" charset="0"/>
              </a:rPr>
              <a:t>F interstitials at (0.5, 0, 0), (0.5, 1, 1)</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dirty="0">
                <a:effectLst/>
                <a:latin typeface="Calibri" panose="020F0502020204030204" pitchFamily="34" charset="0"/>
                <a:ea typeface="Calibri" panose="020F0502020204030204" pitchFamily="34" charset="0"/>
                <a:cs typeface="Calibri" panose="020F0502020204030204" pitchFamily="34" charset="0"/>
              </a:rPr>
              <a:t>			-1.95*</a:t>
            </a:r>
            <a:endParaRPr lang="en-GB" sz="2400" dirty="0">
              <a:effectLst/>
              <a:latin typeface="Calibri" panose="020F0502020204030204" pitchFamily="34" charset="0"/>
              <a:ea typeface="Calibri" panose="020F0502020204030204" pitchFamily="34" charset="0"/>
              <a:cs typeface="Calibri" panose="020F0502020204030204" pitchFamily="34" charset="0"/>
            </a:endParaRPr>
          </a:p>
          <a:p>
            <a:pPr marL="0" indent="0" algn="just">
              <a:buNone/>
            </a:pPr>
            <a:r>
              <a:rPr lang="en-US" sz="2400" dirty="0">
                <a:effectLst/>
                <a:latin typeface="Calibri" panose="020F0502020204030204" pitchFamily="34" charset="0"/>
                <a:ea typeface="Calibri" panose="020F0502020204030204" pitchFamily="34" charset="0"/>
                <a:cs typeface="Calibri" panose="020F0502020204030204" pitchFamily="34" charset="0"/>
              </a:rPr>
              <a:t>F interstitials at (0.5, 1, 1), (0.5, 0, 1)</a:t>
            </a:r>
            <a:r>
              <a:rPr lang="en-US" sz="2400" dirty="0">
                <a:latin typeface="Calibri" panose="020F0502020204030204" pitchFamily="34" charset="0"/>
                <a:ea typeface="Calibri" panose="020F0502020204030204" pitchFamily="34" charset="0"/>
                <a:cs typeface="Calibri" panose="020F0502020204030204" pitchFamily="34" charset="0"/>
              </a:rPr>
              <a:t>		</a:t>
            </a:r>
            <a:r>
              <a:rPr lang="en-US" sz="2400" dirty="0">
                <a:effectLst/>
                <a:latin typeface="Calibri" panose="020F0502020204030204" pitchFamily="34" charset="0"/>
                <a:ea typeface="Calibri" panose="020F0502020204030204" pitchFamily="34" charset="0"/>
                <a:cs typeface="Calibri" panose="020F0502020204030204" pitchFamily="34" charset="0"/>
              </a:rPr>
              <a:t>		-1.95*</a:t>
            </a:r>
            <a:endParaRPr lang="en-GB" sz="2400" dirty="0">
              <a:effectLst/>
              <a:latin typeface="Calibri" panose="020F0502020204030204" pitchFamily="34" charset="0"/>
              <a:ea typeface="Calibri" panose="020F0502020204030204" pitchFamily="34" charset="0"/>
              <a:cs typeface="Calibri" panose="020F0502020204030204" pitchFamily="34" charset="0"/>
            </a:endParaRPr>
          </a:p>
          <a:p>
            <a:pPr marL="0" indent="0">
              <a:buNone/>
            </a:pPr>
            <a:r>
              <a:rPr lang="en-US" sz="2400" dirty="0">
                <a:latin typeface="Calibri" panose="020F0502020204030204" pitchFamily="34" charset="0"/>
                <a:ea typeface="Calibri" panose="020F0502020204030204" pitchFamily="34" charset="0"/>
                <a:cs typeface="Calibri" panose="020F0502020204030204" pitchFamily="34" charset="0"/>
              </a:rPr>
              <a:t>* Most negative values chosen – full results in proceedings paper</a:t>
            </a:r>
          </a:p>
          <a:p>
            <a:pPr marL="0" indent="0">
              <a:buNone/>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Footer Placeholder 3">
            <a:extLst>
              <a:ext uri="{FF2B5EF4-FFF2-40B4-BE49-F238E27FC236}">
                <a16:creationId xmlns:a16="http://schemas.microsoft.com/office/drawing/2014/main" id="{18738ED4-E79D-464A-AF19-69428A01C1E0}"/>
              </a:ext>
            </a:extLst>
          </p:cNvPr>
          <p:cNvSpPr>
            <a:spLocks noGrp="1"/>
          </p:cNvSpPr>
          <p:nvPr>
            <p:ph type="ftr" sz="quarter" idx="11"/>
          </p:nvPr>
        </p:nvSpPr>
        <p:spPr/>
        <p:txBody>
          <a:bodyPr/>
          <a:lstStyle/>
          <a:p>
            <a:pPr>
              <a:defRPr/>
            </a:pPr>
            <a:r>
              <a:rPr lang="en-GB" altLang="en-US"/>
              <a:t>ICDIM2020 - online 23-27 November 2020</a:t>
            </a:r>
          </a:p>
        </p:txBody>
      </p:sp>
      <p:sp>
        <p:nvSpPr>
          <p:cNvPr id="5" name="Slide Number Placeholder 4">
            <a:extLst>
              <a:ext uri="{FF2B5EF4-FFF2-40B4-BE49-F238E27FC236}">
                <a16:creationId xmlns:a16="http://schemas.microsoft.com/office/drawing/2014/main" id="{B254DCBB-B5F2-4ED3-9002-98E61EE11CA9}"/>
              </a:ext>
            </a:extLst>
          </p:cNvPr>
          <p:cNvSpPr>
            <a:spLocks noGrp="1"/>
          </p:cNvSpPr>
          <p:nvPr>
            <p:ph type="sldNum" sz="quarter" idx="12"/>
          </p:nvPr>
        </p:nvSpPr>
        <p:spPr/>
        <p:txBody>
          <a:bodyPr/>
          <a:lstStyle/>
          <a:p>
            <a:pPr>
              <a:defRPr/>
            </a:pPr>
            <a:fld id="{C2AE1851-A3E0-4C9E-8708-34AEE3CA220D}" type="slidenum">
              <a:rPr lang="en-GB" altLang="en-US" smtClean="0"/>
              <a:pPr>
                <a:defRPr/>
              </a:pPr>
              <a:t>14</a:t>
            </a:fld>
            <a:endParaRPr lang="en-GB" altLang="en-US"/>
          </a:p>
        </p:txBody>
      </p:sp>
    </p:spTree>
    <p:extLst>
      <p:ext uri="{BB962C8B-B14F-4D97-AF65-F5344CB8AC3E}">
        <p14:creationId xmlns:p14="http://schemas.microsoft.com/office/powerpoint/2010/main" val="22292199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2F305-34E1-4B8C-99B9-C1FD454DD1F0}"/>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Conclusions from atomistic calculations</a:t>
            </a:r>
          </a:p>
        </p:txBody>
      </p:sp>
      <p:sp>
        <p:nvSpPr>
          <p:cNvPr id="3" name="Content Placeholder 2">
            <a:extLst>
              <a:ext uri="{FF2B5EF4-FFF2-40B4-BE49-F238E27FC236}">
                <a16:creationId xmlns:a16="http://schemas.microsoft.com/office/drawing/2014/main" id="{FFAA5359-395C-4234-A09B-7CEFB1A8A40C}"/>
              </a:ext>
            </a:extLst>
          </p:cNvPr>
          <p:cNvSpPr>
            <a:spLocks noGrp="1"/>
          </p:cNvSpPr>
          <p:nvPr>
            <p:ph idx="1"/>
          </p:nvPr>
        </p:nvSpPr>
        <p:spPr/>
        <p:txBody>
          <a:bodyPr/>
          <a:lstStyle/>
          <a:p>
            <a:r>
              <a:rPr lang="en-GB" dirty="0">
                <a:latin typeface="Calibri" panose="020F0502020204030204" pitchFamily="34" charset="0"/>
                <a:cs typeface="Calibri" panose="020F0502020204030204" pitchFamily="34" charset="0"/>
              </a:rPr>
              <a:t>The atomistic calculations suggest that the preferred charge compensation scheme involves formation of 2 F interstitials, which is also the preferred scheme for CaF</a:t>
            </a:r>
            <a:r>
              <a:rPr lang="en-GB" baseline="-25000" dirty="0">
                <a:latin typeface="Calibri" panose="020F0502020204030204" pitchFamily="34" charset="0"/>
                <a:cs typeface="Calibri" panose="020F0502020204030204" pitchFamily="34" charset="0"/>
              </a:rPr>
              <a:t>2</a:t>
            </a:r>
            <a:r>
              <a:rPr lang="en-GB" dirty="0">
                <a:latin typeface="Calibri" panose="020F0502020204030204" pitchFamily="34" charset="0"/>
                <a:cs typeface="Calibri" panose="020F0502020204030204" pitchFamily="34" charset="0"/>
              </a:rPr>
              <a:t> and LiCaAlF</a:t>
            </a:r>
            <a:r>
              <a:rPr lang="en-GB" baseline="-25000" dirty="0">
                <a:latin typeface="Calibri" panose="020F0502020204030204" pitchFamily="34" charset="0"/>
                <a:cs typeface="Calibri" panose="020F0502020204030204" pitchFamily="34" charset="0"/>
              </a:rPr>
              <a:t>6</a:t>
            </a:r>
            <a:r>
              <a:rPr lang="en-GB" dirty="0">
                <a:latin typeface="Calibri" panose="020F0502020204030204" pitchFamily="34" charset="0"/>
                <a:cs typeface="Calibri" panose="020F0502020204030204" pitchFamily="34" charset="0"/>
              </a:rPr>
              <a:t>/LiSrAlF</a:t>
            </a:r>
            <a:r>
              <a:rPr lang="en-GB" baseline="-25000" dirty="0">
                <a:latin typeface="Calibri" panose="020F0502020204030204" pitchFamily="34" charset="0"/>
                <a:cs typeface="Calibri" panose="020F0502020204030204" pitchFamily="34" charset="0"/>
              </a:rPr>
              <a:t>6</a:t>
            </a:r>
            <a:r>
              <a:rPr lang="en-GB" dirty="0">
                <a:latin typeface="Calibri" panose="020F0502020204030204" pitchFamily="34" charset="0"/>
                <a:cs typeface="Calibri" panose="020F0502020204030204" pitchFamily="34" charset="0"/>
              </a:rPr>
              <a:t>.</a:t>
            </a:r>
          </a:p>
          <a:p>
            <a:r>
              <a:rPr lang="en-GB" dirty="0">
                <a:latin typeface="Calibri" panose="020F0502020204030204" pitchFamily="34" charset="0"/>
                <a:cs typeface="Calibri" panose="020F0502020204030204" pitchFamily="34" charset="0"/>
              </a:rPr>
              <a:t>We now compare this prediction with that of a recent paper using DFT.</a:t>
            </a:r>
          </a:p>
        </p:txBody>
      </p:sp>
      <p:sp>
        <p:nvSpPr>
          <p:cNvPr id="4" name="Footer Placeholder 3">
            <a:extLst>
              <a:ext uri="{FF2B5EF4-FFF2-40B4-BE49-F238E27FC236}">
                <a16:creationId xmlns:a16="http://schemas.microsoft.com/office/drawing/2014/main" id="{414B623A-BE8D-4AE4-B5B4-1DA956F33D48}"/>
              </a:ext>
            </a:extLst>
          </p:cNvPr>
          <p:cNvSpPr>
            <a:spLocks noGrp="1"/>
          </p:cNvSpPr>
          <p:nvPr>
            <p:ph type="ftr" sz="quarter" idx="11"/>
          </p:nvPr>
        </p:nvSpPr>
        <p:spPr/>
        <p:txBody>
          <a:bodyPr/>
          <a:lstStyle/>
          <a:p>
            <a:pPr>
              <a:defRPr/>
            </a:pPr>
            <a:r>
              <a:rPr lang="en-GB" altLang="en-US"/>
              <a:t>ICDIM2020 - online 23-27 November 2020</a:t>
            </a:r>
          </a:p>
        </p:txBody>
      </p:sp>
      <p:sp>
        <p:nvSpPr>
          <p:cNvPr id="5" name="Slide Number Placeholder 4">
            <a:extLst>
              <a:ext uri="{FF2B5EF4-FFF2-40B4-BE49-F238E27FC236}">
                <a16:creationId xmlns:a16="http://schemas.microsoft.com/office/drawing/2014/main" id="{E060D6C4-9E52-4DB0-800A-652FC5668D44}"/>
              </a:ext>
            </a:extLst>
          </p:cNvPr>
          <p:cNvSpPr>
            <a:spLocks noGrp="1"/>
          </p:cNvSpPr>
          <p:nvPr>
            <p:ph type="sldNum" sz="quarter" idx="12"/>
          </p:nvPr>
        </p:nvSpPr>
        <p:spPr/>
        <p:txBody>
          <a:bodyPr/>
          <a:lstStyle/>
          <a:p>
            <a:pPr>
              <a:defRPr/>
            </a:pPr>
            <a:fld id="{C2AE1851-A3E0-4C9E-8708-34AEE3CA220D}" type="slidenum">
              <a:rPr lang="en-GB" altLang="en-US" smtClean="0"/>
              <a:pPr>
                <a:defRPr/>
              </a:pPr>
              <a:t>15</a:t>
            </a:fld>
            <a:endParaRPr lang="en-GB" altLang="en-US"/>
          </a:p>
        </p:txBody>
      </p:sp>
    </p:spTree>
    <p:extLst>
      <p:ext uri="{BB962C8B-B14F-4D97-AF65-F5344CB8AC3E}">
        <p14:creationId xmlns:p14="http://schemas.microsoft.com/office/powerpoint/2010/main" val="12266607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D8E811-FFD8-4A98-88F8-1A0AE03A42C5}"/>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Recent DFT study of Th in MgF</a:t>
            </a:r>
            <a:r>
              <a:rPr lang="en-GB" baseline="-25000" dirty="0">
                <a:latin typeface="Calibri" panose="020F0502020204030204" pitchFamily="34" charset="0"/>
                <a:cs typeface="Calibri" panose="020F0502020204030204" pitchFamily="34" charset="0"/>
              </a:rPr>
              <a:t>2</a:t>
            </a:r>
          </a:p>
        </p:txBody>
      </p:sp>
      <p:pic>
        <p:nvPicPr>
          <p:cNvPr id="7" name="Content Placeholder 6" descr="Graphical user interface, text, application, email&#10;&#10;Description automatically generated">
            <a:extLst>
              <a:ext uri="{FF2B5EF4-FFF2-40B4-BE49-F238E27FC236}">
                <a16:creationId xmlns:a16="http://schemas.microsoft.com/office/drawing/2014/main" id="{2F18B836-D425-498B-9750-E8BA1B30497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14669" y="1600200"/>
            <a:ext cx="8362661" cy="4525963"/>
          </a:xfrm>
        </p:spPr>
      </p:pic>
      <p:sp>
        <p:nvSpPr>
          <p:cNvPr id="4" name="Footer Placeholder 3">
            <a:extLst>
              <a:ext uri="{FF2B5EF4-FFF2-40B4-BE49-F238E27FC236}">
                <a16:creationId xmlns:a16="http://schemas.microsoft.com/office/drawing/2014/main" id="{AEDC62C8-9B37-4202-963E-B86EAC207F9D}"/>
              </a:ext>
            </a:extLst>
          </p:cNvPr>
          <p:cNvSpPr>
            <a:spLocks noGrp="1"/>
          </p:cNvSpPr>
          <p:nvPr>
            <p:ph type="ftr" sz="quarter" idx="11"/>
          </p:nvPr>
        </p:nvSpPr>
        <p:spPr/>
        <p:txBody>
          <a:bodyPr/>
          <a:lstStyle/>
          <a:p>
            <a:pPr>
              <a:defRPr/>
            </a:pPr>
            <a:r>
              <a:rPr lang="en-GB" altLang="en-US"/>
              <a:t>ICDIM2020 - online 23-27 November 2020</a:t>
            </a:r>
          </a:p>
        </p:txBody>
      </p:sp>
      <p:sp>
        <p:nvSpPr>
          <p:cNvPr id="5" name="Slide Number Placeholder 4">
            <a:extLst>
              <a:ext uri="{FF2B5EF4-FFF2-40B4-BE49-F238E27FC236}">
                <a16:creationId xmlns:a16="http://schemas.microsoft.com/office/drawing/2014/main" id="{68FAB29C-B5DC-43B9-9CD7-1916AD8527CA}"/>
              </a:ext>
            </a:extLst>
          </p:cNvPr>
          <p:cNvSpPr>
            <a:spLocks noGrp="1"/>
          </p:cNvSpPr>
          <p:nvPr>
            <p:ph type="sldNum" sz="quarter" idx="12"/>
          </p:nvPr>
        </p:nvSpPr>
        <p:spPr/>
        <p:txBody>
          <a:bodyPr/>
          <a:lstStyle/>
          <a:p>
            <a:pPr>
              <a:defRPr/>
            </a:pPr>
            <a:fld id="{C2AE1851-A3E0-4C9E-8708-34AEE3CA220D}" type="slidenum">
              <a:rPr lang="en-GB" altLang="en-US" smtClean="0"/>
              <a:pPr>
                <a:defRPr/>
              </a:pPr>
              <a:t>16</a:t>
            </a:fld>
            <a:endParaRPr lang="en-GB" altLang="en-US"/>
          </a:p>
        </p:txBody>
      </p:sp>
    </p:spTree>
    <p:extLst>
      <p:ext uri="{BB962C8B-B14F-4D97-AF65-F5344CB8AC3E}">
        <p14:creationId xmlns:p14="http://schemas.microsoft.com/office/powerpoint/2010/main" val="20628692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8FC36-DE7B-4DA7-9552-B7BECF79D543}"/>
              </a:ext>
            </a:extLst>
          </p:cNvPr>
          <p:cNvSpPr>
            <a:spLocks noGrp="1"/>
          </p:cNvSpPr>
          <p:nvPr>
            <p:ph type="title"/>
          </p:nvPr>
        </p:nvSpPr>
        <p:spPr>
          <a:xfrm>
            <a:off x="2133600" y="274638"/>
            <a:ext cx="8026400" cy="927438"/>
          </a:xfrm>
        </p:spPr>
        <p:txBody>
          <a:bodyPr/>
          <a:lstStyle/>
          <a:p>
            <a:r>
              <a:rPr lang="en-GB" dirty="0">
                <a:latin typeface="Calibri" panose="020F0502020204030204" pitchFamily="34" charset="0"/>
                <a:cs typeface="Calibri" panose="020F0502020204030204" pitchFamily="34" charset="0"/>
              </a:rPr>
              <a:t>Discussion of this paper</a:t>
            </a:r>
          </a:p>
        </p:txBody>
      </p:sp>
      <p:sp>
        <p:nvSpPr>
          <p:cNvPr id="3" name="Content Placeholder 2">
            <a:extLst>
              <a:ext uri="{FF2B5EF4-FFF2-40B4-BE49-F238E27FC236}">
                <a16:creationId xmlns:a16="http://schemas.microsoft.com/office/drawing/2014/main" id="{D498A0B4-69C5-4F14-91C4-E34C9B07C42B}"/>
              </a:ext>
            </a:extLst>
          </p:cNvPr>
          <p:cNvSpPr>
            <a:spLocks noGrp="1"/>
          </p:cNvSpPr>
          <p:nvPr>
            <p:ph idx="1"/>
          </p:nvPr>
        </p:nvSpPr>
        <p:spPr>
          <a:xfrm>
            <a:off x="308224" y="1534327"/>
            <a:ext cx="11575551" cy="4609619"/>
          </a:xfrm>
        </p:spPr>
        <p:txBody>
          <a:bodyPr/>
          <a:lstStyle/>
          <a:p>
            <a:r>
              <a:rPr lang="en-GB" dirty="0">
                <a:latin typeface="Calibri" panose="020F0502020204030204" pitchFamily="34" charset="0"/>
                <a:cs typeface="Calibri" panose="020F0502020204030204" pitchFamily="34" charset="0"/>
              </a:rPr>
              <a:t>The background to the publication of this paper is that it was originally intended to be a joint atomistic/DFT study like the 2014 paper on Th in CaF</a:t>
            </a:r>
            <a:r>
              <a:rPr lang="en-GB" baseline="-25000" dirty="0">
                <a:latin typeface="Calibri" panose="020F0502020204030204" pitchFamily="34" charset="0"/>
                <a:cs typeface="Calibri" panose="020F0502020204030204" pitchFamily="34" charset="0"/>
              </a:rPr>
              <a:t>2</a:t>
            </a:r>
            <a:r>
              <a:rPr lang="en-GB" dirty="0">
                <a:latin typeface="Calibri" panose="020F0502020204030204" pitchFamily="34" charset="0"/>
                <a:cs typeface="Calibri" panose="020F0502020204030204" pitchFamily="34" charset="0"/>
              </a:rPr>
              <a:t> (see slide 4).</a:t>
            </a:r>
          </a:p>
          <a:p>
            <a:r>
              <a:rPr lang="en-GB" dirty="0">
                <a:latin typeface="Calibri" panose="020F0502020204030204" pitchFamily="34" charset="0"/>
                <a:cs typeface="Calibri" panose="020F0502020204030204" pitchFamily="34" charset="0"/>
              </a:rPr>
              <a:t>The conclusion of the paper is that </a:t>
            </a:r>
            <a:r>
              <a:rPr lang="en-GB" b="1" dirty="0">
                <a:latin typeface="Calibri" panose="020F0502020204030204" pitchFamily="34" charset="0"/>
                <a:cs typeface="Calibri" panose="020F0502020204030204" pitchFamily="34" charset="0"/>
              </a:rPr>
              <a:t>Mg vacancy compensation</a:t>
            </a:r>
            <a:r>
              <a:rPr lang="en-GB" dirty="0">
                <a:latin typeface="Calibri" panose="020F0502020204030204" pitchFamily="34" charset="0"/>
                <a:cs typeface="Calibri" panose="020F0502020204030204" pitchFamily="34" charset="0"/>
              </a:rPr>
              <a:t> is predicted.</a:t>
            </a:r>
          </a:p>
          <a:p>
            <a:r>
              <a:rPr lang="en-GB" dirty="0">
                <a:latin typeface="Calibri" panose="020F0502020204030204" pitchFamily="34" charset="0"/>
                <a:cs typeface="Calibri" panose="020F0502020204030204" pitchFamily="34" charset="0"/>
              </a:rPr>
              <a:t>Since the predictions of these calculations seemed to differ from the atomistic ones, the authors decided to publish their work. It is worth trying to analyse why the two methods produce different predictions.</a:t>
            </a:r>
          </a:p>
        </p:txBody>
      </p:sp>
      <p:sp>
        <p:nvSpPr>
          <p:cNvPr id="4" name="Footer Placeholder 3">
            <a:extLst>
              <a:ext uri="{FF2B5EF4-FFF2-40B4-BE49-F238E27FC236}">
                <a16:creationId xmlns:a16="http://schemas.microsoft.com/office/drawing/2014/main" id="{A7FA6A00-9801-4A66-A44C-EB1406AFC7E1}"/>
              </a:ext>
            </a:extLst>
          </p:cNvPr>
          <p:cNvSpPr>
            <a:spLocks noGrp="1"/>
          </p:cNvSpPr>
          <p:nvPr>
            <p:ph type="ftr" sz="quarter" idx="11"/>
          </p:nvPr>
        </p:nvSpPr>
        <p:spPr/>
        <p:txBody>
          <a:bodyPr/>
          <a:lstStyle/>
          <a:p>
            <a:pPr>
              <a:defRPr/>
            </a:pPr>
            <a:r>
              <a:rPr lang="en-GB" altLang="en-US"/>
              <a:t>ICDIM2020 - online 23-27 November 2020</a:t>
            </a:r>
          </a:p>
        </p:txBody>
      </p:sp>
      <p:sp>
        <p:nvSpPr>
          <p:cNvPr id="5" name="Slide Number Placeholder 4">
            <a:extLst>
              <a:ext uri="{FF2B5EF4-FFF2-40B4-BE49-F238E27FC236}">
                <a16:creationId xmlns:a16="http://schemas.microsoft.com/office/drawing/2014/main" id="{12B012E1-0716-4CE8-80D0-1E434BA2CDAE}"/>
              </a:ext>
            </a:extLst>
          </p:cNvPr>
          <p:cNvSpPr>
            <a:spLocks noGrp="1"/>
          </p:cNvSpPr>
          <p:nvPr>
            <p:ph type="sldNum" sz="quarter" idx="12"/>
          </p:nvPr>
        </p:nvSpPr>
        <p:spPr/>
        <p:txBody>
          <a:bodyPr/>
          <a:lstStyle/>
          <a:p>
            <a:pPr>
              <a:defRPr/>
            </a:pPr>
            <a:fld id="{C2AE1851-A3E0-4C9E-8708-34AEE3CA220D}" type="slidenum">
              <a:rPr lang="en-GB" altLang="en-US" smtClean="0"/>
              <a:pPr>
                <a:defRPr/>
              </a:pPr>
              <a:t>17</a:t>
            </a:fld>
            <a:endParaRPr lang="en-GB" altLang="en-US"/>
          </a:p>
        </p:txBody>
      </p:sp>
    </p:spTree>
    <p:extLst>
      <p:ext uri="{BB962C8B-B14F-4D97-AF65-F5344CB8AC3E}">
        <p14:creationId xmlns:p14="http://schemas.microsoft.com/office/powerpoint/2010/main" val="21671175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BC57B3-3CC3-4CA2-AB48-BC03CE033D01}"/>
              </a:ext>
            </a:extLst>
          </p:cNvPr>
          <p:cNvSpPr>
            <a:spLocks noGrp="1"/>
          </p:cNvSpPr>
          <p:nvPr>
            <p:ph type="title"/>
          </p:nvPr>
        </p:nvSpPr>
        <p:spPr>
          <a:xfrm>
            <a:off x="2133600" y="274638"/>
            <a:ext cx="8026400" cy="1040454"/>
          </a:xfrm>
        </p:spPr>
        <p:txBody>
          <a:bodyPr/>
          <a:lstStyle/>
          <a:p>
            <a:r>
              <a:rPr lang="en-GB" dirty="0">
                <a:latin typeface="Calibri" panose="020F0502020204030204" pitchFamily="34" charset="0"/>
                <a:cs typeface="Calibri" panose="020F0502020204030204" pitchFamily="34" charset="0"/>
              </a:rPr>
              <a:t>Predictions from the DFT paper (</a:t>
            </a:r>
            <a:r>
              <a:rPr lang="en-GB" dirty="0" err="1">
                <a:latin typeface="Calibri" panose="020F0502020204030204" pitchFamily="34" charset="0"/>
                <a:cs typeface="Calibri" panose="020F0502020204030204" pitchFamily="34" charset="0"/>
              </a:rPr>
              <a:t>i</a:t>
            </a:r>
            <a:r>
              <a:rPr lang="en-GB" dirty="0">
                <a:latin typeface="Calibri" panose="020F0502020204030204" pitchFamily="34" charset="0"/>
                <a:cs typeface="Calibri" panose="020F0502020204030204" pitchFamily="34" charset="0"/>
              </a:rPr>
              <a:t>)</a:t>
            </a:r>
          </a:p>
        </p:txBody>
      </p:sp>
      <p:sp>
        <p:nvSpPr>
          <p:cNvPr id="3" name="Content Placeholder 2">
            <a:extLst>
              <a:ext uri="{FF2B5EF4-FFF2-40B4-BE49-F238E27FC236}">
                <a16:creationId xmlns:a16="http://schemas.microsoft.com/office/drawing/2014/main" id="{3C9CF241-65F9-491A-B894-5F1282B7FDDF}"/>
              </a:ext>
            </a:extLst>
          </p:cNvPr>
          <p:cNvSpPr>
            <a:spLocks noGrp="1"/>
          </p:cNvSpPr>
          <p:nvPr>
            <p:ph idx="1"/>
          </p:nvPr>
        </p:nvSpPr>
        <p:spPr>
          <a:xfrm>
            <a:off x="609600" y="1489753"/>
            <a:ext cx="10972800" cy="4636411"/>
          </a:xfrm>
        </p:spPr>
        <p:txBody>
          <a:bodyPr/>
          <a:lstStyle/>
          <a:p>
            <a:r>
              <a:rPr lang="en-GB" dirty="0">
                <a:latin typeface="Calibri" panose="020F0502020204030204" pitchFamily="34" charset="0"/>
                <a:cs typeface="Calibri" panose="020F0502020204030204" pitchFamily="34" charset="0"/>
              </a:rPr>
              <a:t>The paper does not include a table giving structural agreement (and it is not clear if the structure was optimised).</a:t>
            </a:r>
          </a:p>
          <a:p>
            <a:r>
              <a:rPr lang="en-GB" dirty="0">
                <a:latin typeface="Calibri" panose="020F0502020204030204" pitchFamily="34" charset="0"/>
                <a:cs typeface="Calibri" panose="020F0502020204030204" pitchFamily="34" charset="0"/>
              </a:rPr>
              <a:t>The functional used in the calculations calculates a band gap of 7.62 eV, in comparison with an experimental value of 12.4 eV, but it is accepted that band gaps are hard to predict reliably (the paper has more details on this).</a:t>
            </a:r>
          </a:p>
          <a:p>
            <a:r>
              <a:rPr lang="en-GB" dirty="0">
                <a:latin typeface="Calibri" panose="020F0502020204030204" pitchFamily="34" charset="0"/>
                <a:cs typeface="Calibri" panose="020F0502020204030204" pitchFamily="34" charset="0"/>
              </a:rPr>
              <a:t>The most important comparison is for the energies involved in the different charge compensation schemes.</a:t>
            </a:r>
          </a:p>
        </p:txBody>
      </p:sp>
      <p:sp>
        <p:nvSpPr>
          <p:cNvPr id="4" name="Footer Placeholder 3">
            <a:extLst>
              <a:ext uri="{FF2B5EF4-FFF2-40B4-BE49-F238E27FC236}">
                <a16:creationId xmlns:a16="http://schemas.microsoft.com/office/drawing/2014/main" id="{73F5EEE9-BFEF-4F7B-B40E-2306518B53F9}"/>
              </a:ext>
            </a:extLst>
          </p:cNvPr>
          <p:cNvSpPr>
            <a:spLocks noGrp="1"/>
          </p:cNvSpPr>
          <p:nvPr>
            <p:ph type="ftr" sz="quarter" idx="11"/>
          </p:nvPr>
        </p:nvSpPr>
        <p:spPr/>
        <p:txBody>
          <a:bodyPr/>
          <a:lstStyle/>
          <a:p>
            <a:pPr>
              <a:defRPr/>
            </a:pPr>
            <a:r>
              <a:rPr lang="en-GB" altLang="en-US"/>
              <a:t>ICDIM2020 - online 23-27 November 2020</a:t>
            </a:r>
          </a:p>
        </p:txBody>
      </p:sp>
      <p:sp>
        <p:nvSpPr>
          <p:cNvPr id="5" name="Slide Number Placeholder 4">
            <a:extLst>
              <a:ext uri="{FF2B5EF4-FFF2-40B4-BE49-F238E27FC236}">
                <a16:creationId xmlns:a16="http://schemas.microsoft.com/office/drawing/2014/main" id="{DFFB52B9-576C-4F7F-8ACB-4D98F36CEC2C}"/>
              </a:ext>
            </a:extLst>
          </p:cNvPr>
          <p:cNvSpPr>
            <a:spLocks noGrp="1"/>
          </p:cNvSpPr>
          <p:nvPr>
            <p:ph type="sldNum" sz="quarter" idx="12"/>
          </p:nvPr>
        </p:nvSpPr>
        <p:spPr/>
        <p:txBody>
          <a:bodyPr/>
          <a:lstStyle/>
          <a:p>
            <a:pPr>
              <a:defRPr/>
            </a:pPr>
            <a:fld id="{C2AE1851-A3E0-4C9E-8708-34AEE3CA220D}" type="slidenum">
              <a:rPr lang="en-GB" altLang="en-US" smtClean="0"/>
              <a:pPr>
                <a:defRPr/>
              </a:pPr>
              <a:t>18</a:t>
            </a:fld>
            <a:endParaRPr lang="en-GB" altLang="en-US"/>
          </a:p>
        </p:txBody>
      </p:sp>
    </p:spTree>
    <p:extLst>
      <p:ext uri="{BB962C8B-B14F-4D97-AF65-F5344CB8AC3E}">
        <p14:creationId xmlns:p14="http://schemas.microsoft.com/office/powerpoint/2010/main" val="2059006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E846DD-ECE9-4B7B-852B-5F24C7383674}"/>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Predictions from the DFT paper (ii)</a:t>
            </a:r>
          </a:p>
        </p:txBody>
      </p:sp>
      <p:sp>
        <p:nvSpPr>
          <p:cNvPr id="3" name="Content Placeholder 2">
            <a:extLst>
              <a:ext uri="{FF2B5EF4-FFF2-40B4-BE49-F238E27FC236}">
                <a16:creationId xmlns:a16="http://schemas.microsoft.com/office/drawing/2014/main" id="{0ABA3399-3AEF-4FA7-B5E5-8401E6BF83A7}"/>
              </a:ext>
            </a:extLst>
          </p:cNvPr>
          <p:cNvSpPr>
            <a:spLocks noGrp="1"/>
          </p:cNvSpPr>
          <p:nvPr>
            <p:ph idx="1"/>
          </p:nvPr>
        </p:nvSpPr>
        <p:spPr/>
        <p:txBody>
          <a:bodyPr/>
          <a:lstStyle/>
          <a:p>
            <a:r>
              <a:rPr lang="en-GB" dirty="0">
                <a:latin typeface="Calibri" panose="020F0502020204030204" pitchFamily="34" charset="0"/>
                <a:cs typeface="Calibri" panose="020F0502020204030204" pitchFamily="34" charset="0"/>
              </a:rPr>
              <a:t>Table 3 in the paper gives a </a:t>
            </a:r>
            <a:r>
              <a:rPr lang="en-US" dirty="0">
                <a:latin typeface="Calibri" panose="020F0502020204030204" pitchFamily="34" charset="0"/>
                <a:cs typeface="Calibri" panose="020F0502020204030204" pitchFamily="34" charset="0"/>
              </a:rPr>
              <a:t>comparison of various different types of charge compensations and their ground state energies E, as well as effect on the band gap.</a:t>
            </a:r>
          </a:p>
          <a:p>
            <a:r>
              <a:rPr lang="en-US" dirty="0">
                <a:latin typeface="Calibri" panose="020F0502020204030204" pitchFamily="34" charset="0"/>
                <a:cs typeface="Calibri" panose="020F0502020204030204" pitchFamily="34" charset="0"/>
              </a:rPr>
              <a:t>The ground state energies are given relative to the lowest, for Mg vacancy compensation, and are summarised below:</a:t>
            </a:r>
            <a:endParaRPr lang="en-GB" dirty="0">
              <a:latin typeface="Calibri" panose="020F0502020204030204" pitchFamily="34" charset="0"/>
              <a:cs typeface="Calibri" panose="020F0502020204030204" pitchFamily="34" charset="0"/>
            </a:endParaRPr>
          </a:p>
        </p:txBody>
      </p:sp>
      <p:sp>
        <p:nvSpPr>
          <p:cNvPr id="4" name="Footer Placeholder 3">
            <a:extLst>
              <a:ext uri="{FF2B5EF4-FFF2-40B4-BE49-F238E27FC236}">
                <a16:creationId xmlns:a16="http://schemas.microsoft.com/office/drawing/2014/main" id="{A8AEA43D-FAC2-40D9-A599-8EF08AE2DEAF}"/>
              </a:ext>
            </a:extLst>
          </p:cNvPr>
          <p:cNvSpPr>
            <a:spLocks noGrp="1"/>
          </p:cNvSpPr>
          <p:nvPr>
            <p:ph type="ftr" sz="quarter" idx="11"/>
          </p:nvPr>
        </p:nvSpPr>
        <p:spPr/>
        <p:txBody>
          <a:bodyPr/>
          <a:lstStyle/>
          <a:p>
            <a:pPr>
              <a:defRPr/>
            </a:pPr>
            <a:r>
              <a:rPr lang="en-GB" altLang="en-US"/>
              <a:t>ICDIM2020 - online 23-27 November 2020</a:t>
            </a:r>
          </a:p>
        </p:txBody>
      </p:sp>
      <p:sp>
        <p:nvSpPr>
          <p:cNvPr id="5" name="Slide Number Placeholder 4">
            <a:extLst>
              <a:ext uri="{FF2B5EF4-FFF2-40B4-BE49-F238E27FC236}">
                <a16:creationId xmlns:a16="http://schemas.microsoft.com/office/drawing/2014/main" id="{9AEE8B3A-776D-4C9E-9984-59405ACACE46}"/>
              </a:ext>
            </a:extLst>
          </p:cNvPr>
          <p:cNvSpPr>
            <a:spLocks noGrp="1"/>
          </p:cNvSpPr>
          <p:nvPr>
            <p:ph type="sldNum" sz="quarter" idx="12"/>
          </p:nvPr>
        </p:nvSpPr>
        <p:spPr/>
        <p:txBody>
          <a:bodyPr/>
          <a:lstStyle/>
          <a:p>
            <a:pPr>
              <a:defRPr/>
            </a:pPr>
            <a:fld id="{C2AE1851-A3E0-4C9E-8708-34AEE3CA220D}" type="slidenum">
              <a:rPr lang="en-GB" altLang="en-US" smtClean="0"/>
              <a:pPr>
                <a:defRPr/>
              </a:pPr>
              <a:t>19</a:t>
            </a:fld>
            <a:endParaRPr lang="en-GB" altLang="en-US"/>
          </a:p>
        </p:txBody>
      </p:sp>
      <p:graphicFrame>
        <p:nvGraphicFramePr>
          <p:cNvPr id="6" name="Table 6">
            <a:extLst>
              <a:ext uri="{FF2B5EF4-FFF2-40B4-BE49-F238E27FC236}">
                <a16:creationId xmlns:a16="http://schemas.microsoft.com/office/drawing/2014/main" id="{438C4548-C780-4256-A8E9-D66D49D773F4}"/>
              </a:ext>
            </a:extLst>
          </p:cNvPr>
          <p:cNvGraphicFramePr>
            <a:graphicFrameLocks noGrp="1"/>
          </p:cNvGraphicFramePr>
          <p:nvPr>
            <p:extLst>
              <p:ext uri="{D42A27DB-BD31-4B8C-83A1-F6EECF244321}">
                <p14:modId xmlns:p14="http://schemas.microsoft.com/office/powerpoint/2010/main" val="1630808964"/>
              </p:ext>
            </p:extLst>
          </p:nvPr>
        </p:nvGraphicFramePr>
        <p:xfrm>
          <a:off x="1160980" y="4336169"/>
          <a:ext cx="9800404" cy="1483360"/>
        </p:xfrm>
        <a:graphic>
          <a:graphicData uri="http://schemas.openxmlformats.org/drawingml/2006/table">
            <a:tbl>
              <a:tblPr firstRow="1" bandRow="1">
                <a:tableStyleId>{5C22544A-7EE6-4342-B048-85BDC9FD1C3A}</a:tableStyleId>
              </a:tblPr>
              <a:tblGrid>
                <a:gridCol w="4880224">
                  <a:extLst>
                    <a:ext uri="{9D8B030D-6E8A-4147-A177-3AD203B41FA5}">
                      <a16:colId xmlns:a16="http://schemas.microsoft.com/office/drawing/2014/main" val="1100503756"/>
                    </a:ext>
                  </a:extLst>
                </a:gridCol>
                <a:gridCol w="4920180">
                  <a:extLst>
                    <a:ext uri="{9D8B030D-6E8A-4147-A177-3AD203B41FA5}">
                      <a16:colId xmlns:a16="http://schemas.microsoft.com/office/drawing/2014/main" val="852000001"/>
                    </a:ext>
                  </a:extLst>
                </a:gridCol>
              </a:tblGrid>
              <a:tr h="370840">
                <a:tc>
                  <a:txBody>
                    <a:bodyPr/>
                    <a:lstStyle/>
                    <a:p>
                      <a:r>
                        <a:rPr lang="en-GB" dirty="0">
                          <a:solidFill>
                            <a:schemeClr val="tx1"/>
                          </a:solidFill>
                          <a:latin typeface="Calibri" panose="020F0502020204030204" pitchFamily="34" charset="0"/>
                          <a:cs typeface="Calibri" panose="020F0502020204030204" pitchFamily="34" charset="0"/>
                        </a:rPr>
                        <a:t>Mg vacancy compensation</a:t>
                      </a:r>
                    </a:p>
                  </a:txBody>
                  <a:tcPr/>
                </a:tc>
                <a:tc>
                  <a:txBody>
                    <a:bodyPr/>
                    <a:lstStyle/>
                    <a:p>
                      <a:r>
                        <a:rPr lang="en-GB" dirty="0">
                          <a:solidFill>
                            <a:schemeClr val="tx1"/>
                          </a:solidFill>
                          <a:latin typeface="Calibri" panose="020F0502020204030204" pitchFamily="34" charset="0"/>
                          <a:cs typeface="Calibri" panose="020F0502020204030204" pitchFamily="34" charset="0"/>
                        </a:rPr>
                        <a:t>0.0</a:t>
                      </a:r>
                    </a:p>
                  </a:txBody>
                  <a:tcPr/>
                </a:tc>
                <a:extLst>
                  <a:ext uri="{0D108BD9-81ED-4DB2-BD59-A6C34878D82A}">
                    <a16:rowId xmlns:a16="http://schemas.microsoft.com/office/drawing/2014/main" val="1113188293"/>
                  </a:ext>
                </a:extLst>
              </a:tr>
              <a:tr h="370840">
                <a:tc>
                  <a:txBody>
                    <a:bodyPr/>
                    <a:lstStyle/>
                    <a:p>
                      <a:r>
                        <a:rPr lang="en-GB" b="1" dirty="0">
                          <a:latin typeface="Calibri" panose="020F0502020204030204" pitchFamily="34" charset="0"/>
                          <a:cs typeface="Calibri" panose="020F0502020204030204" pitchFamily="34" charset="0"/>
                        </a:rPr>
                        <a:t>F interstitial compensation </a:t>
                      </a:r>
                      <a:r>
                        <a:rPr lang="en-GB" sz="1800" b="0" i="0" u="none" strike="noStrike" kern="1200" baseline="0" dirty="0">
                          <a:solidFill>
                            <a:schemeClr val="tx1"/>
                          </a:solidFill>
                          <a:latin typeface="Calibri" panose="020F0502020204030204" pitchFamily="34" charset="0"/>
                          <a:ea typeface="+mn-ea"/>
                          <a:cs typeface="Calibri" panose="020F0502020204030204" pitchFamily="34" charset="0"/>
                        </a:rPr>
                        <a:t>(0</a:t>
                      </a:r>
                      <a:r>
                        <a:rPr lang="en-GB" sz="1800" b="0" i="1" u="none" strike="noStrike" kern="1200" baseline="0" dirty="0">
                          <a:solidFill>
                            <a:schemeClr val="tx1"/>
                          </a:solidFill>
                          <a:latin typeface="Calibri" panose="020F0502020204030204" pitchFamily="34" charset="0"/>
                          <a:ea typeface="+mn-ea"/>
                          <a:cs typeface="Calibri" panose="020F0502020204030204" pitchFamily="34" charset="0"/>
                        </a:rPr>
                        <a:t>.</a:t>
                      </a:r>
                      <a:r>
                        <a:rPr lang="en-GB" sz="1800" b="0" i="0" u="none" strike="noStrike" kern="1200" baseline="0" dirty="0">
                          <a:solidFill>
                            <a:schemeClr val="tx1"/>
                          </a:solidFill>
                          <a:latin typeface="Calibri" panose="020F0502020204030204" pitchFamily="34" charset="0"/>
                          <a:ea typeface="+mn-ea"/>
                          <a:cs typeface="Calibri" panose="020F0502020204030204" pitchFamily="34" charset="0"/>
                        </a:rPr>
                        <a:t>5, 1, 0), (0</a:t>
                      </a:r>
                      <a:r>
                        <a:rPr lang="en-GB" sz="1800" b="0" i="1" u="none" strike="noStrike" kern="1200" baseline="0" dirty="0">
                          <a:solidFill>
                            <a:schemeClr val="tx1"/>
                          </a:solidFill>
                          <a:latin typeface="Calibri" panose="020F0502020204030204" pitchFamily="34" charset="0"/>
                          <a:ea typeface="+mn-ea"/>
                          <a:cs typeface="Calibri" panose="020F0502020204030204" pitchFamily="34" charset="0"/>
                        </a:rPr>
                        <a:t>.</a:t>
                      </a:r>
                      <a:r>
                        <a:rPr lang="en-GB" sz="1800" b="0" i="0" u="none" strike="noStrike" kern="1200" baseline="0" dirty="0">
                          <a:solidFill>
                            <a:schemeClr val="tx1"/>
                          </a:solidFill>
                          <a:latin typeface="Calibri" panose="020F0502020204030204" pitchFamily="34" charset="0"/>
                          <a:ea typeface="+mn-ea"/>
                          <a:cs typeface="Calibri" panose="020F0502020204030204" pitchFamily="34" charset="0"/>
                        </a:rPr>
                        <a:t>5, 1, 1)</a:t>
                      </a:r>
                      <a:endParaRPr lang="en-GB" b="1" dirty="0">
                        <a:latin typeface="Calibri" panose="020F0502020204030204" pitchFamily="34" charset="0"/>
                        <a:cs typeface="Calibri" panose="020F0502020204030204" pitchFamily="34" charset="0"/>
                      </a:endParaRPr>
                    </a:p>
                  </a:txBody>
                  <a:tcPr/>
                </a:tc>
                <a:tc>
                  <a:txBody>
                    <a:bodyPr/>
                    <a:lstStyle/>
                    <a:p>
                      <a:r>
                        <a:rPr lang="en-GB" b="1" dirty="0">
                          <a:solidFill>
                            <a:schemeClr val="tx1"/>
                          </a:solidFill>
                          <a:latin typeface="Calibri" panose="020F0502020204030204" pitchFamily="34" charset="0"/>
                          <a:cs typeface="Calibri" panose="020F0502020204030204" pitchFamily="34" charset="0"/>
                        </a:rPr>
                        <a:t>0.89</a:t>
                      </a:r>
                    </a:p>
                  </a:txBody>
                  <a:tcPr/>
                </a:tc>
                <a:extLst>
                  <a:ext uri="{0D108BD9-81ED-4DB2-BD59-A6C34878D82A}">
                    <a16:rowId xmlns:a16="http://schemas.microsoft.com/office/drawing/2014/main" val="17762966"/>
                  </a:ext>
                </a:extLst>
              </a:tr>
              <a:tr h="370840">
                <a:tc>
                  <a:txBody>
                    <a:bodyPr/>
                    <a:lstStyle/>
                    <a:p>
                      <a:r>
                        <a:rPr lang="en-GB" b="1" dirty="0">
                          <a:latin typeface="Calibri" panose="020F0502020204030204" pitchFamily="34" charset="0"/>
                          <a:cs typeface="Calibri" panose="020F0502020204030204" pitchFamily="34" charset="0"/>
                        </a:rPr>
                        <a:t>F interstitial compensation </a:t>
                      </a:r>
                      <a:r>
                        <a:rPr lang="en-GB" sz="1800" b="0" i="0" u="none" strike="noStrike" kern="1200" baseline="0" dirty="0">
                          <a:solidFill>
                            <a:schemeClr val="dk1"/>
                          </a:solidFill>
                          <a:latin typeface="Calibri" panose="020F0502020204030204" pitchFamily="34" charset="0"/>
                          <a:ea typeface="+mn-ea"/>
                          <a:cs typeface="Calibri" panose="020F0502020204030204" pitchFamily="34" charset="0"/>
                        </a:rPr>
                        <a:t>(0</a:t>
                      </a:r>
                      <a:r>
                        <a:rPr lang="en-GB" sz="1800" b="0" i="1" u="none" strike="noStrike" kern="1200" baseline="0" dirty="0">
                          <a:solidFill>
                            <a:schemeClr val="dk1"/>
                          </a:solidFill>
                          <a:latin typeface="Calibri" panose="020F0502020204030204" pitchFamily="34" charset="0"/>
                          <a:ea typeface="+mn-ea"/>
                          <a:cs typeface="Calibri" panose="020F0502020204030204" pitchFamily="34" charset="0"/>
                        </a:rPr>
                        <a:t>.</a:t>
                      </a:r>
                      <a:r>
                        <a:rPr lang="en-GB" sz="1800" b="0" i="0" u="none" strike="noStrike" kern="1200" baseline="0" dirty="0">
                          <a:solidFill>
                            <a:schemeClr val="dk1"/>
                          </a:solidFill>
                          <a:latin typeface="Calibri" panose="020F0502020204030204" pitchFamily="34" charset="0"/>
                          <a:ea typeface="+mn-ea"/>
                          <a:cs typeface="Calibri" panose="020F0502020204030204" pitchFamily="34" charset="0"/>
                        </a:rPr>
                        <a:t>5, 0, 0), (0</a:t>
                      </a:r>
                      <a:r>
                        <a:rPr lang="en-GB" sz="1800" b="0" i="1" u="none" strike="noStrike" kern="1200" baseline="0" dirty="0">
                          <a:solidFill>
                            <a:schemeClr val="dk1"/>
                          </a:solidFill>
                          <a:latin typeface="Calibri" panose="020F0502020204030204" pitchFamily="34" charset="0"/>
                          <a:ea typeface="+mn-ea"/>
                          <a:cs typeface="Calibri" panose="020F0502020204030204" pitchFamily="34" charset="0"/>
                        </a:rPr>
                        <a:t>.</a:t>
                      </a:r>
                      <a:r>
                        <a:rPr lang="en-GB" sz="1800" b="0" i="0" u="none" strike="noStrike" kern="1200" baseline="0" dirty="0">
                          <a:solidFill>
                            <a:schemeClr val="dk1"/>
                          </a:solidFill>
                          <a:latin typeface="Calibri" panose="020F0502020204030204" pitchFamily="34" charset="0"/>
                          <a:ea typeface="+mn-ea"/>
                          <a:cs typeface="Calibri" panose="020F0502020204030204" pitchFamily="34" charset="0"/>
                        </a:rPr>
                        <a:t>5, 1, 1)</a:t>
                      </a:r>
                      <a:endParaRPr lang="en-GB" b="1" dirty="0">
                        <a:latin typeface="Calibri" panose="020F0502020204030204" pitchFamily="34" charset="0"/>
                        <a:cs typeface="Calibri" panose="020F0502020204030204" pitchFamily="34" charset="0"/>
                      </a:endParaRPr>
                    </a:p>
                  </a:txBody>
                  <a:tcPr/>
                </a:tc>
                <a:tc>
                  <a:txBody>
                    <a:bodyPr/>
                    <a:lstStyle/>
                    <a:p>
                      <a:r>
                        <a:rPr lang="en-GB" b="1" dirty="0">
                          <a:solidFill>
                            <a:schemeClr val="tx1"/>
                          </a:solidFill>
                          <a:latin typeface="Calibri" panose="020F0502020204030204" pitchFamily="34" charset="0"/>
                          <a:cs typeface="Calibri" panose="020F0502020204030204" pitchFamily="34" charset="0"/>
                        </a:rPr>
                        <a:t>0.95</a:t>
                      </a:r>
                    </a:p>
                  </a:txBody>
                  <a:tcPr/>
                </a:tc>
                <a:extLst>
                  <a:ext uri="{0D108BD9-81ED-4DB2-BD59-A6C34878D82A}">
                    <a16:rowId xmlns:a16="http://schemas.microsoft.com/office/drawing/2014/main" val="1552465424"/>
                  </a:ext>
                </a:extLst>
              </a:tr>
              <a:tr h="370840">
                <a:tc>
                  <a:txBody>
                    <a:bodyPr/>
                    <a:lstStyle/>
                    <a:p>
                      <a:r>
                        <a:rPr lang="en-GB" b="1" dirty="0">
                          <a:latin typeface="Calibri" panose="020F0502020204030204" pitchFamily="34" charset="0"/>
                          <a:cs typeface="Calibri" panose="020F0502020204030204" pitchFamily="34" charset="0"/>
                        </a:rPr>
                        <a:t>F interstitial compensation </a:t>
                      </a:r>
                      <a:r>
                        <a:rPr lang="en-GB" sz="1800" b="0" i="0" u="none" strike="noStrike" kern="1200" baseline="0" dirty="0">
                          <a:solidFill>
                            <a:schemeClr val="dk1"/>
                          </a:solidFill>
                          <a:latin typeface="Calibri" panose="020F0502020204030204" pitchFamily="34" charset="0"/>
                          <a:ea typeface="+mn-ea"/>
                          <a:cs typeface="Calibri" panose="020F0502020204030204" pitchFamily="34" charset="0"/>
                        </a:rPr>
                        <a:t>(0</a:t>
                      </a:r>
                      <a:r>
                        <a:rPr lang="en-GB" sz="1800" b="0" i="1" u="none" strike="noStrike" kern="1200" baseline="0" dirty="0">
                          <a:solidFill>
                            <a:schemeClr val="dk1"/>
                          </a:solidFill>
                          <a:latin typeface="Calibri" panose="020F0502020204030204" pitchFamily="34" charset="0"/>
                          <a:ea typeface="+mn-ea"/>
                          <a:cs typeface="Calibri" panose="020F0502020204030204" pitchFamily="34" charset="0"/>
                        </a:rPr>
                        <a:t>.</a:t>
                      </a:r>
                      <a:r>
                        <a:rPr lang="en-GB" sz="1800" b="0" i="0" u="none" strike="noStrike" kern="1200" baseline="0" dirty="0">
                          <a:solidFill>
                            <a:schemeClr val="dk1"/>
                          </a:solidFill>
                          <a:latin typeface="Calibri" panose="020F0502020204030204" pitchFamily="34" charset="0"/>
                          <a:ea typeface="+mn-ea"/>
                          <a:cs typeface="Calibri" panose="020F0502020204030204" pitchFamily="34" charset="0"/>
                        </a:rPr>
                        <a:t>5, 1, 1), (0</a:t>
                      </a:r>
                      <a:r>
                        <a:rPr lang="en-GB" sz="1800" b="0" i="1" u="none" strike="noStrike" kern="1200" baseline="0" dirty="0">
                          <a:solidFill>
                            <a:schemeClr val="dk1"/>
                          </a:solidFill>
                          <a:latin typeface="Calibri" panose="020F0502020204030204" pitchFamily="34" charset="0"/>
                          <a:ea typeface="+mn-ea"/>
                          <a:cs typeface="Calibri" panose="020F0502020204030204" pitchFamily="34" charset="0"/>
                        </a:rPr>
                        <a:t>.</a:t>
                      </a:r>
                      <a:r>
                        <a:rPr lang="en-GB" sz="1800" b="0" i="0" u="none" strike="noStrike" kern="1200" baseline="0" dirty="0">
                          <a:solidFill>
                            <a:schemeClr val="dk1"/>
                          </a:solidFill>
                          <a:latin typeface="Calibri" panose="020F0502020204030204" pitchFamily="34" charset="0"/>
                          <a:ea typeface="+mn-ea"/>
                          <a:cs typeface="Calibri" panose="020F0502020204030204" pitchFamily="34" charset="0"/>
                        </a:rPr>
                        <a:t>5, 0, 1)</a:t>
                      </a:r>
                      <a:endParaRPr lang="en-GB" b="1" dirty="0">
                        <a:latin typeface="Calibri" panose="020F0502020204030204" pitchFamily="34" charset="0"/>
                        <a:cs typeface="Calibri" panose="020F0502020204030204" pitchFamily="34" charset="0"/>
                      </a:endParaRPr>
                    </a:p>
                  </a:txBody>
                  <a:tcPr/>
                </a:tc>
                <a:tc>
                  <a:txBody>
                    <a:bodyPr/>
                    <a:lstStyle/>
                    <a:p>
                      <a:r>
                        <a:rPr lang="en-GB" b="1" dirty="0">
                          <a:solidFill>
                            <a:schemeClr val="tx1"/>
                          </a:solidFill>
                          <a:latin typeface="Calibri" panose="020F0502020204030204" pitchFamily="34" charset="0"/>
                          <a:cs typeface="Calibri" panose="020F0502020204030204" pitchFamily="34" charset="0"/>
                        </a:rPr>
                        <a:t>0.93</a:t>
                      </a:r>
                    </a:p>
                  </a:txBody>
                  <a:tcPr/>
                </a:tc>
                <a:extLst>
                  <a:ext uri="{0D108BD9-81ED-4DB2-BD59-A6C34878D82A}">
                    <a16:rowId xmlns:a16="http://schemas.microsoft.com/office/drawing/2014/main" val="8826574"/>
                  </a:ext>
                </a:extLst>
              </a:tr>
            </a:tbl>
          </a:graphicData>
        </a:graphic>
      </p:graphicFrame>
    </p:spTree>
    <p:extLst>
      <p:ext uri="{BB962C8B-B14F-4D97-AF65-F5344CB8AC3E}">
        <p14:creationId xmlns:p14="http://schemas.microsoft.com/office/powerpoint/2010/main" val="7942814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Footer Placeholder 4"/>
          <p:cNvSpPr>
            <a:spLocks noGrp="1"/>
          </p:cNvSpPr>
          <p:nvPr>
            <p:ph type="ftr" sz="quarter" idx="11"/>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GB" altLang="en-US"/>
              <a:t>ICDIM2020 - online 23-27 November 2020</a:t>
            </a:r>
          </a:p>
        </p:txBody>
      </p:sp>
      <p:sp>
        <p:nvSpPr>
          <p:cNvPr id="3075" name="Slide Number Placeholder 5"/>
          <p:cNvSpPr>
            <a:spLocks noGrp="1"/>
          </p:cNvSpPr>
          <p:nvPr>
            <p:ph type="sldNum" sz="quarter" idx="12"/>
          </p:nvPr>
        </p:nvSpPr>
        <p:spPr>
          <a:noFill/>
        </p:spPr>
        <p:txBody>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fld id="{9C7E05A6-EC14-4CFC-AD66-15C166591C77}" type="slidenum">
              <a:rPr lang="en-GB" altLang="en-US"/>
              <a:pPr eaLnBrk="1" hangingPunct="1"/>
              <a:t>2</a:t>
            </a:fld>
            <a:endParaRPr lang="en-GB" altLang="en-US"/>
          </a:p>
        </p:txBody>
      </p:sp>
      <p:sp>
        <p:nvSpPr>
          <p:cNvPr id="3076" name="Rectangle 2"/>
          <p:cNvSpPr>
            <a:spLocks noGrp="1" noChangeArrowheads="1"/>
          </p:cNvSpPr>
          <p:nvPr>
            <p:ph type="title"/>
          </p:nvPr>
        </p:nvSpPr>
        <p:spPr/>
        <p:txBody>
          <a:bodyPr/>
          <a:lstStyle/>
          <a:p>
            <a:pPr eaLnBrk="1" hangingPunct="1"/>
            <a:r>
              <a:rPr lang="en-GB" altLang="en-US" dirty="0">
                <a:latin typeface="Calibri" panose="020F0502020204030204" pitchFamily="34" charset="0"/>
                <a:cs typeface="Calibri" panose="020F0502020204030204" pitchFamily="34" charset="0"/>
              </a:rPr>
              <a:t>Plan for talk</a:t>
            </a:r>
          </a:p>
        </p:txBody>
      </p:sp>
      <p:sp>
        <p:nvSpPr>
          <p:cNvPr id="3077" name="Rectangle 3"/>
          <p:cNvSpPr>
            <a:spLocks noGrp="1" noChangeArrowheads="1"/>
          </p:cNvSpPr>
          <p:nvPr>
            <p:ph type="body" idx="1"/>
          </p:nvPr>
        </p:nvSpPr>
        <p:spPr>
          <a:xfrm>
            <a:off x="380143" y="1600201"/>
            <a:ext cx="11548153" cy="4525963"/>
          </a:xfrm>
        </p:spPr>
        <p:txBody>
          <a:bodyPr/>
          <a:lstStyle/>
          <a:p>
            <a:pPr marL="609600" indent="-609600" eaLnBrk="1" hangingPunct="1">
              <a:buFontTx/>
              <a:buAutoNum type="arabicPeriod"/>
            </a:pPr>
            <a:r>
              <a:rPr lang="en-GB" altLang="en-US" dirty="0">
                <a:latin typeface="Calibri" panose="020F0502020204030204" pitchFamily="34" charset="0"/>
                <a:cs typeface="Calibri" panose="020F0502020204030204" pitchFamily="34" charset="0"/>
              </a:rPr>
              <a:t>Background and motivation – nuclear clocks</a:t>
            </a:r>
          </a:p>
          <a:p>
            <a:pPr marL="609600" indent="-609600" eaLnBrk="1" hangingPunct="1">
              <a:buFontTx/>
              <a:buAutoNum type="arabicPeriod"/>
            </a:pPr>
            <a:r>
              <a:rPr lang="en-GB" altLang="en-US" dirty="0">
                <a:latin typeface="Calibri" panose="020F0502020204030204" pitchFamily="34" charset="0"/>
                <a:cs typeface="Calibri" panose="020F0502020204030204" pitchFamily="34" charset="0"/>
              </a:rPr>
              <a:t>Previous work – modelling Th in LiCaAlF</a:t>
            </a:r>
            <a:r>
              <a:rPr lang="en-GB" altLang="en-US" baseline="-25000" dirty="0">
                <a:latin typeface="Calibri" panose="020F0502020204030204" pitchFamily="34" charset="0"/>
                <a:cs typeface="Calibri" panose="020F0502020204030204" pitchFamily="34" charset="0"/>
              </a:rPr>
              <a:t>6</a:t>
            </a:r>
            <a:r>
              <a:rPr lang="en-GB" altLang="en-US" dirty="0">
                <a:latin typeface="Calibri" panose="020F0502020204030204" pitchFamily="34" charset="0"/>
                <a:cs typeface="Calibri" panose="020F0502020204030204" pitchFamily="34" charset="0"/>
              </a:rPr>
              <a:t>/LiSrAlF</a:t>
            </a:r>
            <a:r>
              <a:rPr lang="en-GB" altLang="en-US" baseline="-25000" dirty="0">
                <a:latin typeface="Calibri" panose="020F0502020204030204" pitchFamily="34" charset="0"/>
                <a:cs typeface="Calibri" panose="020F0502020204030204" pitchFamily="34" charset="0"/>
              </a:rPr>
              <a:t>6</a:t>
            </a:r>
            <a:r>
              <a:rPr lang="en-GB" altLang="en-US" dirty="0">
                <a:latin typeface="Calibri" panose="020F0502020204030204" pitchFamily="34" charset="0"/>
                <a:cs typeface="Calibri" panose="020F0502020204030204" pitchFamily="34" charset="0"/>
              </a:rPr>
              <a:t> &amp; CaF</a:t>
            </a:r>
            <a:r>
              <a:rPr lang="en-GB" altLang="en-US" baseline="-25000" dirty="0">
                <a:latin typeface="Calibri" panose="020F0502020204030204" pitchFamily="34" charset="0"/>
                <a:cs typeface="Calibri" panose="020F0502020204030204" pitchFamily="34" charset="0"/>
              </a:rPr>
              <a:t>2</a:t>
            </a:r>
          </a:p>
          <a:p>
            <a:pPr marL="609600" indent="-609600" eaLnBrk="1" hangingPunct="1">
              <a:buFontTx/>
              <a:buAutoNum type="arabicPeriod"/>
            </a:pPr>
            <a:r>
              <a:rPr lang="en-GB" altLang="en-US" dirty="0">
                <a:latin typeface="Calibri" panose="020F0502020204030204" pitchFamily="34" charset="0"/>
                <a:cs typeface="Calibri" panose="020F0502020204030204" pitchFamily="34" charset="0"/>
              </a:rPr>
              <a:t>Moving to MgF</a:t>
            </a:r>
            <a:r>
              <a:rPr lang="en-GB" altLang="en-US" baseline="-25000" dirty="0">
                <a:latin typeface="Calibri" panose="020F0502020204030204" pitchFamily="34" charset="0"/>
                <a:cs typeface="Calibri" panose="020F0502020204030204" pitchFamily="34" charset="0"/>
              </a:rPr>
              <a:t>2</a:t>
            </a:r>
            <a:r>
              <a:rPr lang="en-GB" altLang="en-US" dirty="0">
                <a:latin typeface="Calibri" panose="020F0502020204030204" pitchFamily="34" charset="0"/>
                <a:cs typeface="Calibri" panose="020F0502020204030204" pitchFamily="34" charset="0"/>
              </a:rPr>
              <a:t> </a:t>
            </a:r>
          </a:p>
          <a:p>
            <a:pPr marL="1009650" lvl="1" indent="-609600" eaLnBrk="1" hangingPunct="1">
              <a:buFontTx/>
              <a:buAutoNum type="arabicPeriod"/>
            </a:pPr>
            <a:r>
              <a:rPr lang="en-GB" altLang="en-US" dirty="0">
                <a:latin typeface="Calibri" panose="020F0502020204030204" pitchFamily="34" charset="0"/>
                <a:cs typeface="Calibri" panose="020F0502020204030204" pitchFamily="34" charset="0"/>
              </a:rPr>
              <a:t>Potential derivation</a:t>
            </a:r>
          </a:p>
          <a:p>
            <a:pPr marL="1009650" lvl="1" indent="-609600" eaLnBrk="1" hangingPunct="1">
              <a:buFontTx/>
              <a:buAutoNum type="arabicPeriod"/>
            </a:pPr>
            <a:r>
              <a:rPr lang="en-GB" altLang="en-US" dirty="0">
                <a:latin typeface="Calibri" panose="020F0502020204030204" pitchFamily="34" charset="0"/>
                <a:cs typeface="Calibri" panose="020F0502020204030204" pitchFamily="34" charset="0"/>
              </a:rPr>
              <a:t>Defect calculations</a:t>
            </a:r>
            <a:endParaRPr lang="en-GB" altLang="en-US" baseline="-25000" dirty="0">
              <a:latin typeface="Calibri" panose="020F0502020204030204" pitchFamily="34" charset="0"/>
              <a:cs typeface="Calibri" panose="020F0502020204030204" pitchFamily="34" charset="0"/>
            </a:endParaRPr>
          </a:p>
          <a:p>
            <a:pPr marL="609600" indent="-609600" eaLnBrk="1" hangingPunct="1">
              <a:buFontTx/>
              <a:buAutoNum type="arabicPeriod"/>
            </a:pPr>
            <a:r>
              <a:rPr lang="en-GB" altLang="en-US" dirty="0">
                <a:latin typeface="Calibri" panose="020F0502020204030204" pitchFamily="34" charset="0"/>
                <a:cs typeface="Calibri" panose="020F0502020204030204" pitchFamily="34" charset="0"/>
              </a:rPr>
              <a:t>Modelling Th in MgF</a:t>
            </a:r>
            <a:r>
              <a:rPr lang="en-GB" altLang="en-US" baseline="-25000" dirty="0">
                <a:latin typeface="Calibri" panose="020F0502020204030204" pitchFamily="34" charset="0"/>
                <a:cs typeface="Calibri" panose="020F0502020204030204" pitchFamily="34" charset="0"/>
              </a:rPr>
              <a:t>2</a:t>
            </a:r>
          </a:p>
          <a:p>
            <a:pPr marL="609600" indent="-609600" eaLnBrk="1" hangingPunct="1">
              <a:buFontTx/>
              <a:buAutoNum type="arabicPeriod"/>
            </a:pPr>
            <a:r>
              <a:rPr lang="en-GB" altLang="en-US" dirty="0">
                <a:latin typeface="Calibri" panose="020F0502020204030204" pitchFamily="34" charset="0"/>
                <a:cs typeface="Calibri" panose="020F0502020204030204" pitchFamily="34" charset="0"/>
              </a:rPr>
              <a:t>Comparison with DFT study</a:t>
            </a:r>
          </a:p>
          <a:p>
            <a:pPr marL="609600" indent="-609600" eaLnBrk="1" hangingPunct="1">
              <a:buFontTx/>
              <a:buAutoNum type="arabicPeriod"/>
            </a:pPr>
            <a:r>
              <a:rPr lang="en-GB" altLang="en-US" dirty="0">
                <a:latin typeface="Calibri" panose="020F0502020204030204" pitchFamily="34" charset="0"/>
                <a:cs typeface="Calibri" panose="020F0502020204030204" pitchFamily="34" charset="0"/>
              </a:rPr>
              <a:t>Conclusions</a:t>
            </a:r>
          </a:p>
        </p:txBody>
      </p:sp>
    </p:spTree>
    <p:extLst>
      <p:ext uri="{BB962C8B-B14F-4D97-AF65-F5344CB8AC3E}">
        <p14:creationId xmlns:p14="http://schemas.microsoft.com/office/powerpoint/2010/main" val="36695556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BB333-3D63-483D-A7F6-0DC4BD46BFC9}"/>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Predictions from the DFT paper (iii)</a:t>
            </a:r>
            <a:endParaRPr lang="en-GB" dirty="0"/>
          </a:p>
        </p:txBody>
      </p:sp>
      <p:sp>
        <p:nvSpPr>
          <p:cNvPr id="3" name="Content Placeholder 2">
            <a:extLst>
              <a:ext uri="{FF2B5EF4-FFF2-40B4-BE49-F238E27FC236}">
                <a16:creationId xmlns:a16="http://schemas.microsoft.com/office/drawing/2014/main" id="{4C35BD5F-2C57-4A04-A1DF-B39D9BFC5E29}"/>
              </a:ext>
            </a:extLst>
          </p:cNvPr>
          <p:cNvSpPr>
            <a:spLocks noGrp="1"/>
          </p:cNvSpPr>
          <p:nvPr>
            <p:ph idx="1"/>
          </p:nvPr>
        </p:nvSpPr>
        <p:spPr/>
        <p:txBody>
          <a:bodyPr/>
          <a:lstStyle/>
          <a:p>
            <a:r>
              <a:rPr lang="en-GB" dirty="0">
                <a:latin typeface="Calibri" panose="020F0502020204030204" pitchFamily="34" charset="0"/>
                <a:cs typeface="Calibri" panose="020F0502020204030204" pitchFamily="34" charset="0"/>
              </a:rPr>
              <a:t>The main point is that it appears that these calculations are probably for </a:t>
            </a:r>
            <a:r>
              <a:rPr lang="en-GB" b="1" dirty="0">
                <a:latin typeface="Calibri" panose="020F0502020204030204" pitchFamily="34" charset="0"/>
                <a:cs typeface="Calibri" panose="020F0502020204030204" pitchFamily="34" charset="0"/>
              </a:rPr>
              <a:t>defect formation energies </a:t>
            </a:r>
            <a:r>
              <a:rPr lang="en-GB" dirty="0">
                <a:latin typeface="Calibri" panose="020F0502020204030204" pitchFamily="34" charset="0"/>
                <a:cs typeface="Calibri" panose="020F0502020204030204" pitchFamily="34" charset="0"/>
              </a:rPr>
              <a:t>and not </a:t>
            </a:r>
            <a:r>
              <a:rPr lang="en-GB" b="1" dirty="0">
                <a:latin typeface="Calibri" panose="020F0502020204030204" pitchFamily="34" charset="0"/>
                <a:cs typeface="Calibri" panose="020F0502020204030204" pitchFamily="34" charset="0"/>
              </a:rPr>
              <a:t>solution energies</a:t>
            </a:r>
            <a:r>
              <a:rPr lang="en-GB" dirty="0">
                <a:latin typeface="Calibri" panose="020F0502020204030204" pitchFamily="34" charset="0"/>
                <a:cs typeface="Calibri" panose="020F0502020204030204" pitchFamily="34" charset="0"/>
              </a:rPr>
              <a:t>, so they do not take into account the other energies involved in the doping process. It is also interesting that the F interstitial compensation energies are all different, although they have the same symmetry crystallographically.</a:t>
            </a:r>
          </a:p>
          <a:p>
            <a:r>
              <a:rPr lang="en-GB" dirty="0">
                <a:latin typeface="Calibri" panose="020F0502020204030204" pitchFamily="34" charset="0"/>
                <a:cs typeface="Calibri" panose="020F0502020204030204" pitchFamily="34" charset="0"/>
              </a:rPr>
              <a:t>To try to compare the same energies, we have extracted the defect formation energies from our calculations and give them on the next slide:</a:t>
            </a:r>
          </a:p>
        </p:txBody>
      </p:sp>
      <p:sp>
        <p:nvSpPr>
          <p:cNvPr id="4" name="Footer Placeholder 3">
            <a:extLst>
              <a:ext uri="{FF2B5EF4-FFF2-40B4-BE49-F238E27FC236}">
                <a16:creationId xmlns:a16="http://schemas.microsoft.com/office/drawing/2014/main" id="{D2742585-2CB9-48C8-AC71-625156F9A61B}"/>
              </a:ext>
            </a:extLst>
          </p:cNvPr>
          <p:cNvSpPr>
            <a:spLocks noGrp="1"/>
          </p:cNvSpPr>
          <p:nvPr>
            <p:ph type="ftr" sz="quarter" idx="11"/>
          </p:nvPr>
        </p:nvSpPr>
        <p:spPr/>
        <p:txBody>
          <a:bodyPr/>
          <a:lstStyle/>
          <a:p>
            <a:pPr>
              <a:defRPr/>
            </a:pPr>
            <a:r>
              <a:rPr lang="en-GB" altLang="en-US"/>
              <a:t>ICDIM2020 - online 23-27 November 2020</a:t>
            </a:r>
          </a:p>
        </p:txBody>
      </p:sp>
      <p:sp>
        <p:nvSpPr>
          <p:cNvPr id="5" name="Slide Number Placeholder 4">
            <a:extLst>
              <a:ext uri="{FF2B5EF4-FFF2-40B4-BE49-F238E27FC236}">
                <a16:creationId xmlns:a16="http://schemas.microsoft.com/office/drawing/2014/main" id="{AEAF693E-CEE1-4A45-AE15-254821F875F2}"/>
              </a:ext>
            </a:extLst>
          </p:cNvPr>
          <p:cNvSpPr>
            <a:spLocks noGrp="1"/>
          </p:cNvSpPr>
          <p:nvPr>
            <p:ph type="sldNum" sz="quarter" idx="12"/>
          </p:nvPr>
        </p:nvSpPr>
        <p:spPr/>
        <p:txBody>
          <a:bodyPr/>
          <a:lstStyle/>
          <a:p>
            <a:pPr>
              <a:defRPr/>
            </a:pPr>
            <a:fld id="{C2AE1851-A3E0-4C9E-8708-34AEE3CA220D}" type="slidenum">
              <a:rPr lang="en-GB" altLang="en-US" smtClean="0"/>
              <a:pPr>
                <a:defRPr/>
              </a:pPr>
              <a:t>20</a:t>
            </a:fld>
            <a:endParaRPr lang="en-GB" altLang="en-US"/>
          </a:p>
        </p:txBody>
      </p:sp>
    </p:spTree>
    <p:extLst>
      <p:ext uri="{BB962C8B-B14F-4D97-AF65-F5344CB8AC3E}">
        <p14:creationId xmlns:p14="http://schemas.microsoft.com/office/powerpoint/2010/main" val="13883429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2F825F-1477-4B8A-95D5-D43BDE6BC067}"/>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Defect formation energies for Th doping</a:t>
            </a:r>
          </a:p>
        </p:txBody>
      </p:sp>
      <p:sp>
        <p:nvSpPr>
          <p:cNvPr id="3" name="Content Placeholder 2">
            <a:extLst>
              <a:ext uri="{FF2B5EF4-FFF2-40B4-BE49-F238E27FC236}">
                <a16:creationId xmlns:a16="http://schemas.microsoft.com/office/drawing/2014/main" id="{CF21B590-05D8-42BC-A20F-9C35575C14CF}"/>
              </a:ext>
            </a:extLst>
          </p:cNvPr>
          <p:cNvSpPr>
            <a:spLocks noGrp="1"/>
          </p:cNvSpPr>
          <p:nvPr>
            <p:ph idx="1"/>
          </p:nvPr>
        </p:nvSpPr>
        <p:spPr>
          <a:xfrm>
            <a:off x="246581" y="1600201"/>
            <a:ext cx="11691990" cy="4525963"/>
          </a:xfrm>
        </p:spPr>
        <p:txBody>
          <a:bodyPr/>
          <a:lstStyle/>
          <a:p>
            <a:pPr marL="0" indent="0">
              <a:buNone/>
            </a:pPr>
            <a:r>
              <a:rPr lang="en-US" sz="3200" b="1" dirty="0">
                <a:effectLst/>
                <a:latin typeface="Calibri" panose="020F0502020204030204" pitchFamily="34" charset="0"/>
                <a:ea typeface="Calibri" panose="020F0502020204030204" pitchFamily="34" charset="0"/>
                <a:cs typeface="Calibri" panose="020F0502020204030204" pitchFamily="34" charset="0"/>
              </a:rPr>
              <a:t>Charge compensation scheme</a:t>
            </a:r>
          </a:p>
          <a:p>
            <a:pPr marL="0" indent="0">
              <a:buNone/>
            </a:pPr>
            <a:r>
              <a:rPr lang="en-US" sz="3200" dirty="0">
                <a:effectLst/>
                <a:latin typeface="Calibri" panose="020F0502020204030204" pitchFamily="34" charset="0"/>
                <a:ea typeface="Calibri" panose="020F0502020204030204" pitchFamily="34" charset="0"/>
                <a:cs typeface="Calibri" panose="020F0502020204030204" pitchFamily="34" charset="0"/>
              </a:rPr>
              <a:t>F interstitials at (0.5, 1, 0), (0.5, 1, 1)	</a:t>
            </a:r>
            <a:r>
              <a:rPr lang="en-US" sz="3200" b="1" dirty="0">
                <a:effectLst/>
                <a:latin typeface="Calibri" panose="020F0502020204030204" pitchFamily="34" charset="0"/>
                <a:ea typeface="Calibri" panose="020F0502020204030204" pitchFamily="34" charset="0"/>
                <a:cs typeface="Calibri" panose="020F0502020204030204" pitchFamily="34" charset="0"/>
              </a:rPr>
              <a:t>-70.62 eV </a:t>
            </a:r>
            <a:r>
              <a:rPr lang="en-US" sz="3200" dirty="0">
                <a:effectLst/>
                <a:latin typeface="Calibri" panose="020F0502020204030204" pitchFamily="34" charset="0"/>
                <a:ea typeface="Calibri" panose="020F0502020204030204" pitchFamily="34" charset="0"/>
                <a:cs typeface="Calibri" panose="020F0502020204030204" pitchFamily="34" charset="0"/>
              </a:rPr>
              <a:t>(-23.54 eV/defect)</a:t>
            </a:r>
          </a:p>
          <a:p>
            <a:pPr marL="0" indent="0">
              <a:buNone/>
            </a:pPr>
            <a:r>
              <a:rPr lang="en-US" sz="3200" dirty="0">
                <a:effectLst/>
                <a:latin typeface="Calibri" panose="020F0502020204030204" pitchFamily="34" charset="0"/>
                <a:ea typeface="Calibri" panose="020F0502020204030204" pitchFamily="34" charset="0"/>
                <a:cs typeface="Calibri" panose="020F0502020204030204" pitchFamily="34" charset="0"/>
              </a:rPr>
              <a:t>Mg vacancy (0.5, 0.5. 0.5)			</a:t>
            </a:r>
            <a:r>
              <a:rPr lang="en-US" sz="3200" b="1" dirty="0">
                <a:effectLst/>
                <a:latin typeface="Calibri" panose="020F0502020204030204" pitchFamily="34" charset="0"/>
                <a:ea typeface="Calibri" panose="020F0502020204030204" pitchFamily="34" charset="0"/>
                <a:cs typeface="Calibri" panose="020F0502020204030204" pitchFamily="34" charset="0"/>
              </a:rPr>
              <a:t>-14.03 eV</a:t>
            </a:r>
            <a:r>
              <a:rPr lang="en-US" sz="3200" dirty="0">
                <a:effectLst/>
                <a:latin typeface="Calibri" panose="020F0502020204030204" pitchFamily="34" charset="0"/>
                <a:ea typeface="Calibri" panose="020F0502020204030204" pitchFamily="34" charset="0"/>
                <a:cs typeface="Calibri" panose="020F0502020204030204" pitchFamily="34" charset="0"/>
              </a:rPr>
              <a:t> (-7.02 eV/defect)</a:t>
            </a:r>
            <a:endParaRPr lang="en-US" b="1" dirty="0">
              <a:latin typeface="Calibri" panose="020F0502020204030204" pitchFamily="34" charset="0"/>
              <a:cs typeface="Calibri" panose="020F0502020204030204" pitchFamily="34" charset="0"/>
            </a:endParaRPr>
          </a:p>
          <a:p>
            <a:r>
              <a:rPr lang="en-US" dirty="0">
                <a:latin typeface="Calibri" panose="020F0502020204030204" pitchFamily="34" charset="0"/>
                <a:cs typeface="Calibri" panose="020F0502020204030204" pitchFamily="34" charset="0"/>
              </a:rPr>
              <a:t>Defect formation energies also suggest the F interstitial scheme is more favourable (although as noted before, solution energies are strictly needed here).</a:t>
            </a:r>
          </a:p>
          <a:p>
            <a:r>
              <a:rPr lang="en-GB" dirty="0">
                <a:latin typeface="Calibri" panose="020F0502020204030204" pitchFamily="34" charset="0"/>
                <a:cs typeface="Calibri" panose="020F0502020204030204" pitchFamily="34" charset="0"/>
              </a:rPr>
              <a:t>So for a proper comparison, solution energies are needed for the DFT calculations!</a:t>
            </a:r>
          </a:p>
        </p:txBody>
      </p:sp>
      <p:sp>
        <p:nvSpPr>
          <p:cNvPr id="4" name="Footer Placeholder 3">
            <a:extLst>
              <a:ext uri="{FF2B5EF4-FFF2-40B4-BE49-F238E27FC236}">
                <a16:creationId xmlns:a16="http://schemas.microsoft.com/office/drawing/2014/main" id="{D03F8973-7398-4EF8-B4CE-7D63F59309C3}"/>
              </a:ext>
            </a:extLst>
          </p:cNvPr>
          <p:cNvSpPr>
            <a:spLocks noGrp="1"/>
          </p:cNvSpPr>
          <p:nvPr>
            <p:ph type="ftr" sz="quarter" idx="11"/>
          </p:nvPr>
        </p:nvSpPr>
        <p:spPr/>
        <p:txBody>
          <a:bodyPr/>
          <a:lstStyle/>
          <a:p>
            <a:pPr>
              <a:defRPr/>
            </a:pPr>
            <a:r>
              <a:rPr lang="en-GB" altLang="en-US"/>
              <a:t>ICDIM2020 - online 23-27 November 2020</a:t>
            </a:r>
          </a:p>
        </p:txBody>
      </p:sp>
      <p:sp>
        <p:nvSpPr>
          <p:cNvPr id="5" name="Slide Number Placeholder 4">
            <a:extLst>
              <a:ext uri="{FF2B5EF4-FFF2-40B4-BE49-F238E27FC236}">
                <a16:creationId xmlns:a16="http://schemas.microsoft.com/office/drawing/2014/main" id="{A1FD7AD8-AD5D-4D92-94A7-B025AFE617EB}"/>
              </a:ext>
            </a:extLst>
          </p:cNvPr>
          <p:cNvSpPr>
            <a:spLocks noGrp="1"/>
          </p:cNvSpPr>
          <p:nvPr>
            <p:ph type="sldNum" sz="quarter" idx="12"/>
          </p:nvPr>
        </p:nvSpPr>
        <p:spPr/>
        <p:txBody>
          <a:bodyPr/>
          <a:lstStyle/>
          <a:p>
            <a:pPr>
              <a:defRPr/>
            </a:pPr>
            <a:fld id="{C2AE1851-A3E0-4C9E-8708-34AEE3CA220D}" type="slidenum">
              <a:rPr lang="en-GB" altLang="en-US" smtClean="0"/>
              <a:pPr>
                <a:defRPr/>
              </a:pPr>
              <a:t>21</a:t>
            </a:fld>
            <a:endParaRPr lang="en-GB" altLang="en-US"/>
          </a:p>
        </p:txBody>
      </p:sp>
    </p:spTree>
    <p:extLst>
      <p:ext uri="{BB962C8B-B14F-4D97-AF65-F5344CB8AC3E}">
        <p14:creationId xmlns:p14="http://schemas.microsoft.com/office/powerpoint/2010/main" val="1492491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6DD2E0-9AE9-4F36-8FEF-742994084154}"/>
              </a:ext>
            </a:extLst>
          </p:cNvPr>
          <p:cNvSpPr>
            <a:spLocks noGrp="1"/>
          </p:cNvSpPr>
          <p:nvPr>
            <p:ph type="title"/>
          </p:nvPr>
        </p:nvSpPr>
        <p:spPr>
          <a:xfrm>
            <a:off x="2133600" y="274638"/>
            <a:ext cx="8026400" cy="1102099"/>
          </a:xfrm>
        </p:spPr>
        <p:txBody>
          <a:bodyPr/>
          <a:lstStyle/>
          <a:p>
            <a:r>
              <a:rPr lang="en-GB" dirty="0">
                <a:latin typeface="Calibri" panose="020F0502020204030204" pitchFamily="34" charset="0"/>
                <a:cs typeface="Calibri" panose="020F0502020204030204" pitchFamily="34" charset="0"/>
              </a:rPr>
              <a:t>Conclusions on comparison of methods</a:t>
            </a:r>
          </a:p>
        </p:txBody>
      </p:sp>
      <p:sp>
        <p:nvSpPr>
          <p:cNvPr id="3" name="Content Placeholder 2">
            <a:extLst>
              <a:ext uri="{FF2B5EF4-FFF2-40B4-BE49-F238E27FC236}">
                <a16:creationId xmlns:a16="http://schemas.microsoft.com/office/drawing/2014/main" id="{BC195460-34A9-4157-B1B2-6497F3C5AEAB}"/>
              </a:ext>
            </a:extLst>
          </p:cNvPr>
          <p:cNvSpPr>
            <a:spLocks noGrp="1"/>
          </p:cNvSpPr>
          <p:nvPr>
            <p:ph idx="1"/>
          </p:nvPr>
        </p:nvSpPr>
        <p:spPr>
          <a:xfrm>
            <a:off x="184935" y="1600201"/>
            <a:ext cx="11743361" cy="4645024"/>
          </a:xfrm>
        </p:spPr>
        <p:txBody>
          <a:bodyPr/>
          <a:lstStyle/>
          <a:p>
            <a:r>
              <a:rPr lang="en-GB" dirty="0">
                <a:latin typeface="Calibri" panose="020F0502020204030204" pitchFamily="34" charset="0"/>
                <a:cs typeface="Calibri" panose="020F0502020204030204" pitchFamily="34" charset="0"/>
              </a:rPr>
              <a:t>We believe that the issue here is that the predictions of the two methods are based on different models.</a:t>
            </a:r>
          </a:p>
          <a:p>
            <a:r>
              <a:rPr lang="en-GB" dirty="0">
                <a:latin typeface="Calibri" panose="020F0502020204030204" pitchFamily="34" charset="0"/>
                <a:cs typeface="Calibri" panose="020F0502020204030204" pitchFamily="34" charset="0"/>
              </a:rPr>
              <a:t>Solution energies are needed to make conclusive statements about doping sites.</a:t>
            </a:r>
          </a:p>
          <a:p>
            <a:r>
              <a:rPr lang="en-GB" dirty="0">
                <a:latin typeface="Calibri" panose="020F0502020204030204" pitchFamily="34" charset="0"/>
                <a:cs typeface="Calibri" panose="020F0502020204030204" pitchFamily="34" charset="0"/>
              </a:rPr>
              <a:t>Finally, the conclusion from the atomistic calculations, that the preferred charge compensation scheme involves F interstitials, is consistent with the results for CaF</a:t>
            </a:r>
            <a:r>
              <a:rPr lang="en-GB" baseline="-25000" dirty="0">
                <a:latin typeface="Calibri" panose="020F0502020204030204" pitchFamily="34" charset="0"/>
                <a:cs typeface="Calibri" panose="020F0502020204030204" pitchFamily="34" charset="0"/>
              </a:rPr>
              <a:t>2</a:t>
            </a:r>
            <a:r>
              <a:rPr lang="en-GB" dirty="0">
                <a:latin typeface="Calibri" panose="020F0502020204030204" pitchFamily="34" charset="0"/>
                <a:cs typeface="Calibri" panose="020F0502020204030204" pitchFamily="34" charset="0"/>
              </a:rPr>
              <a:t>.</a:t>
            </a:r>
          </a:p>
          <a:p>
            <a:r>
              <a:rPr lang="en-GB" dirty="0">
                <a:latin typeface="Calibri" panose="020F0502020204030204" pitchFamily="34" charset="0"/>
                <a:cs typeface="Calibri" panose="020F0502020204030204" pitchFamily="34" charset="0"/>
              </a:rPr>
              <a:t>This is an important discussion since DFT methods are increasingly being used for calculations like these.</a:t>
            </a:r>
          </a:p>
        </p:txBody>
      </p:sp>
      <p:sp>
        <p:nvSpPr>
          <p:cNvPr id="4" name="Footer Placeholder 3">
            <a:extLst>
              <a:ext uri="{FF2B5EF4-FFF2-40B4-BE49-F238E27FC236}">
                <a16:creationId xmlns:a16="http://schemas.microsoft.com/office/drawing/2014/main" id="{5463F9BD-00FE-4C3B-B4B4-91516408993F}"/>
              </a:ext>
            </a:extLst>
          </p:cNvPr>
          <p:cNvSpPr>
            <a:spLocks noGrp="1"/>
          </p:cNvSpPr>
          <p:nvPr>
            <p:ph type="ftr" sz="quarter" idx="11"/>
          </p:nvPr>
        </p:nvSpPr>
        <p:spPr>
          <a:xfrm>
            <a:off x="3657600" y="6345237"/>
            <a:ext cx="4876800" cy="476250"/>
          </a:xfrm>
        </p:spPr>
        <p:txBody>
          <a:bodyPr/>
          <a:lstStyle/>
          <a:p>
            <a:pPr>
              <a:defRPr/>
            </a:pPr>
            <a:r>
              <a:rPr lang="en-GB" altLang="en-US"/>
              <a:t>ICDIM2020 - online 23-27 November 2020</a:t>
            </a:r>
          </a:p>
        </p:txBody>
      </p:sp>
      <p:sp>
        <p:nvSpPr>
          <p:cNvPr id="5" name="Slide Number Placeholder 4">
            <a:extLst>
              <a:ext uri="{FF2B5EF4-FFF2-40B4-BE49-F238E27FC236}">
                <a16:creationId xmlns:a16="http://schemas.microsoft.com/office/drawing/2014/main" id="{EF5C0135-3579-4102-BAD0-21EBCFD3EA91}"/>
              </a:ext>
            </a:extLst>
          </p:cNvPr>
          <p:cNvSpPr>
            <a:spLocks noGrp="1"/>
          </p:cNvSpPr>
          <p:nvPr>
            <p:ph type="sldNum" sz="quarter" idx="12"/>
          </p:nvPr>
        </p:nvSpPr>
        <p:spPr/>
        <p:txBody>
          <a:bodyPr/>
          <a:lstStyle/>
          <a:p>
            <a:pPr>
              <a:defRPr/>
            </a:pPr>
            <a:fld id="{C2AE1851-A3E0-4C9E-8708-34AEE3CA220D}" type="slidenum">
              <a:rPr lang="en-GB" altLang="en-US" smtClean="0"/>
              <a:pPr>
                <a:defRPr/>
              </a:pPr>
              <a:t>22</a:t>
            </a:fld>
            <a:endParaRPr lang="en-GB" altLang="en-US"/>
          </a:p>
        </p:txBody>
      </p:sp>
    </p:spTree>
    <p:extLst>
      <p:ext uri="{BB962C8B-B14F-4D97-AF65-F5344CB8AC3E}">
        <p14:creationId xmlns:p14="http://schemas.microsoft.com/office/powerpoint/2010/main" val="26126901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27F6E-38AC-4CC8-8652-55C751B8BD03}"/>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Overall conclusions</a:t>
            </a:r>
          </a:p>
        </p:txBody>
      </p:sp>
      <p:sp>
        <p:nvSpPr>
          <p:cNvPr id="3" name="Content Placeholder 2">
            <a:extLst>
              <a:ext uri="{FF2B5EF4-FFF2-40B4-BE49-F238E27FC236}">
                <a16:creationId xmlns:a16="http://schemas.microsoft.com/office/drawing/2014/main" id="{8964ABDB-B6DF-4987-A866-2C637F0D570A}"/>
              </a:ext>
            </a:extLst>
          </p:cNvPr>
          <p:cNvSpPr>
            <a:spLocks noGrp="1"/>
          </p:cNvSpPr>
          <p:nvPr>
            <p:ph idx="1"/>
          </p:nvPr>
        </p:nvSpPr>
        <p:spPr/>
        <p:txBody>
          <a:bodyPr/>
          <a:lstStyle/>
          <a:p>
            <a:r>
              <a:rPr lang="en-GB" dirty="0">
                <a:latin typeface="Calibri" panose="020F0502020204030204" pitchFamily="34" charset="0"/>
                <a:cs typeface="Calibri" panose="020F0502020204030204" pitchFamily="34" charset="0"/>
              </a:rPr>
              <a:t>We have presented a modelling study on Th doping in MgF</a:t>
            </a:r>
            <a:r>
              <a:rPr lang="en-GB" baseline="-25000" dirty="0">
                <a:latin typeface="Calibri" panose="020F0502020204030204" pitchFamily="34" charset="0"/>
                <a:cs typeface="Calibri" panose="020F0502020204030204" pitchFamily="34" charset="0"/>
              </a:rPr>
              <a:t>2</a:t>
            </a:r>
            <a:r>
              <a:rPr lang="en-GB" dirty="0">
                <a:latin typeface="Calibri" panose="020F0502020204030204" pitchFamily="34" charset="0"/>
                <a:cs typeface="Calibri" panose="020F0502020204030204" pitchFamily="34" charset="0"/>
              </a:rPr>
              <a:t>, and compared the results with a DFT study.</a:t>
            </a:r>
          </a:p>
          <a:p>
            <a:r>
              <a:rPr lang="en-GB" dirty="0">
                <a:latin typeface="Calibri" panose="020F0502020204030204" pitchFamily="34" charset="0"/>
                <a:cs typeface="Calibri" panose="020F0502020204030204" pitchFamily="34" charset="0"/>
              </a:rPr>
              <a:t>The reason for the difference in predictions has been discussed.</a:t>
            </a:r>
          </a:p>
          <a:p>
            <a:r>
              <a:rPr lang="en-GB" dirty="0">
                <a:latin typeface="Calibri" panose="020F0502020204030204" pitchFamily="34" charset="0"/>
                <a:cs typeface="Calibri" panose="020F0502020204030204" pitchFamily="34" charset="0"/>
              </a:rPr>
              <a:t>The paper can be discussed on the YouTube channel, or by email to: r.a.jackson@keele.ac.uk</a:t>
            </a:r>
          </a:p>
          <a:p>
            <a:r>
              <a:rPr lang="en-GB" dirty="0">
                <a:latin typeface="Calibri" panose="020F0502020204030204" pitchFamily="34" charset="0"/>
                <a:cs typeface="Calibri" panose="020F0502020204030204" pitchFamily="34" charset="0"/>
              </a:rPr>
              <a:t>The authors are pleased to contribute to this online conference, and thank all who have also taken part.</a:t>
            </a:r>
          </a:p>
        </p:txBody>
      </p:sp>
      <p:sp>
        <p:nvSpPr>
          <p:cNvPr id="4" name="Footer Placeholder 3">
            <a:extLst>
              <a:ext uri="{FF2B5EF4-FFF2-40B4-BE49-F238E27FC236}">
                <a16:creationId xmlns:a16="http://schemas.microsoft.com/office/drawing/2014/main" id="{C12AA22E-7EA4-445E-8F9C-A7DFF703FE27}"/>
              </a:ext>
            </a:extLst>
          </p:cNvPr>
          <p:cNvSpPr>
            <a:spLocks noGrp="1"/>
          </p:cNvSpPr>
          <p:nvPr>
            <p:ph type="ftr" sz="quarter" idx="11"/>
          </p:nvPr>
        </p:nvSpPr>
        <p:spPr/>
        <p:txBody>
          <a:bodyPr/>
          <a:lstStyle/>
          <a:p>
            <a:pPr>
              <a:defRPr/>
            </a:pPr>
            <a:r>
              <a:rPr lang="en-GB" altLang="en-US"/>
              <a:t>ICDIM2020 - online 23-27 November 2020</a:t>
            </a:r>
          </a:p>
        </p:txBody>
      </p:sp>
      <p:sp>
        <p:nvSpPr>
          <p:cNvPr id="5" name="Slide Number Placeholder 4">
            <a:extLst>
              <a:ext uri="{FF2B5EF4-FFF2-40B4-BE49-F238E27FC236}">
                <a16:creationId xmlns:a16="http://schemas.microsoft.com/office/drawing/2014/main" id="{B822AAFB-A21A-464A-B790-0BFC3DCE39A6}"/>
              </a:ext>
            </a:extLst>
          </p:cNvPr>
          <p:cNvSpPr>
            <a:spLocks noGrp="1"/>
          </p:cNvSpPr>
          <p:nvPr>
            <p:ph type="sldNum" sz="quarter" idx="12"/>
          </p:nvPr>
        </p:nvSpPr>
        <p:spPr/>
        <p:txBody>
          <a:bodyPr/>
          <a:lstStyle/>
          <a:p>
            <a:pPr>
              <a:defRPr/>
            </a:pPr>
            <a:fld id="{C2AE1851-A3E0-4C9E-8708-34AEE3CA220D}" type="slidenum">
              <a:rPr lang="en-GB" altLang="en-US" smtClean="0"/>
              <a:pPr>
                <a:defRPr/>
              </a:pPr>
              <a:t>23</a:t>
            </a:fld>
            <a:endParaRPr lang="en-GB" altLang="en-US"/>
          </a:p>
        </p:txBody>
      </p:sp>
    </p:spTree>
    <p:extLst>
      <p:ext uri="{BB962C8B-B14F-4D97-AF65-F5344CB8AC3E}">
        <p14:creationId xmlns:p14="http://schemas.microsoft.com/office/powerpoint/2010/main" val="1884379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9FAE60-CA92-45BC-84C3-E8938F47CF49}"/>
              </a:ext>
            </a:extLst>
          </p:cNvPr>
          <p:cNvSpPr>
            <a:spLocks noGrp="1"/>
          </p:cNvSpPr>
          <p:nvPr>
            <p:ph type="title"/>
          </p:nvPr>
        </p:nvSpPr>
        <p:spPr>
          <a:xfrm>
            <a:off x="1578795" y="254089"/>
            <a:ext cx="8520701" cy="1143000"/>
          </a:xfrm>
        </p:spPr>
        <p:txBody>
          <a:bodyPr/>
          <a:lstStyle/>
          <a:p>
            <a:r>
              <a:rPr lang="en-GB" altLang="en-US" dirty="0">
                <a:latin typeface="Calibri" panose="020F0502020204030204" pitchFamily="34" charset="0"/>
                <a:cs typeface="Calibri" panose="020F0502020204030204" pitchFamily="34" charset="0"/>
              </a:rPr>
              <a:t>Background and motivation:</a:t>
            </a:r>
            <a:br>
              <a:rPr lang="en-GB" altLang="en-US" dirty="0">
                <a:latin typeface="Calibri" panose="020F0502020204030204" pitchFamily="34" charset="0"/>
                <a:cs typeface="Calibri" panose="020F0502020204030204" pitchFamily="34" charset="0"/>
              </a:rPr>
            </a:br>
            <a:r>
              <a:rPr lang="en-GB" altLang="en-US" dirty="0">
                <a:latin typeface="Calibri" panose="020F0502020204030204" pitchFamily="34" charset="0"/>
                <a:cs typeface="Calibri" panose="020F0502020204030204" pitchFamily="34" charset="0"/>
              </a:rPr>
              <a:t>nuclear clocks</a:t>
            </a:r>
            <a:endParaRPr lang="en-GB" dirty="0">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63E571D3-74AC-4B30-9FE3-748391DF9208}"/>
              </a:ext>
            </a:extLst>
          </p:cNvPr>
          <p:cNvSpPr>
            <a:spLocks noGrp="1"/>
          </p:cNvSpPr>
          <p:nvPr>
            <p:ph idx="1"/>
          </p:nvPr>
        </p:nvSpPr>
        <p:spPr/>
        <p:txBody>
          <a:bodyPr/>
          <a:lstStyle/>
          <a:p>
            <a:r>
              <a:rPr lang="en-GB" dirty="0">
                <a:latin typeface="Calibri" panose="020F0502020204030204" pitchFamily="34" charset="0"/>
                <a:cs typeface="Calibri" panose="020F0502020204030204" pitchFamily="34" charset="0"/>
              </a:rPr>
              <a:t>This study originated when I was approached by two research groups who were developing nuclear clocks by embedding the 229 isotope of Th into transparent crystals.</a:t>
            </a:r>
          </a:p>
          <a:p>
            <a:r>
              <a:rPr lang="en-GB" sz="3200" b="1" baseline="30000" dirty="0">
                <a:latin typeface="Calibri" panose="020F0502020204030204" pitchFamily="34" charset="0"/>
                <a:cs typeface="Calibri" panose="020F0502020204030204" pitchFamily="34" charset="0"/>
              </a:rPr>
              <a:t>229</a:t>
            </a:r>
            <a:r>
              <a:rPr lang="en-GB" sz="3200" b="1" dirty="0">
                <a:latin typeface="Calibri" panose="020F0502020204030204" pitchFamily="34" charset="0"/>
                <a:cs typeface="Calibri" panose="020F0502020204030204" pitchFamily="34" charset="0"/>
              </a:rPr>
              <a:t>Th</a:t>
            </a:r>
            <a:r>
              <a:rPr lang="en-GB" sz="3200" dirty="0">
                <a:latin typeface="Calibri" panose="020F0502020204030204" pitchFamily="34" charset="0"/>
                <a:cs typeface="Calibri" panose="020F0502020204030204" pitchFamily="34" charset="0"/>
              </a:rPr>
              <a:t> is being investigated for use in ‘nuclear clocks’; its first nuclear excited state is (unusually) only ~ 8 eV above the ground state, and can be probed by VUV radiation.</a:t>
            </a:r>
          </a:p>
          <a:p>
            <a:pPr lvl="1"/>
            <a:r>
              <a:rPr lang="en-GB" dirty="0">
                <a:latin typeface="Calibri" panose="020F0502020204030204" pitchFamily="34" charset="0"/>
                <a:cs typeface="Calibri" panose="020F0502020204030204" pitchFamily="34" charset="0"/>
              </a:rPr>
              <a:t>These promise up to </a:t>
            </a:r>
            <a:r>
              <a:rPr lang="en-GB" b="1" dirty="0">
                <a:latin typeface="Calibri" panose="020F0502020204030204" pitchFamily="34" charset="0"/>
                <a:cs typeface="Calibri" panose="020F0502020204030204" pitchFamily="34" charset="0"/>
              </a:rPr>
              <a:t>6</a:t>
            </a:r>
            <a:r>
              <a:rPr lang="en-GB" dirty="0">
                <a:latin typeface="Calibri" panose="020F0502020204030204" pitchFamily="34" charset="0"/>
                <a:cs typeface="Calibri" panose="020F0502020204030204" pitchFamily="34" charset="0"/>
              </a:rPr>
              <a:t> orders of magnitude improvement in precision over next generation atomic clocks, as well as enhanced stability.</a:t>
            </a:r>
          </a:p>
          <a:p>
            <a:endParaRPr lang="en-GB" dirty="0">
              <a:latin typeface="Calibri" panose="020F0502020204030204" pitchFamily="34" charset="0"/>
              <a:cs typeface="Calibri" panose="020F0502020204030204" pitchFamily="34" charset="0"/>
            </a:endParaRPr>
          </a:p>
        </p:txBody>
      </p:sp>
      <p:sp>
        <p:nvSpPr>
          <p:cNvPr id="4" name="Footer Placeholder 3">
            <a:extLst>
              <a:ext uri="{FF2B5EF4-FFF2-40B4-BE49-F238E27FC236}">
                <a16:creationId xmlns:a16="http://schemas.microsoft.com/office/drawing/2014/main" id="{3F245FC6-48B0-4171-9F56-7BC60EA3EF47}"/>
              </a:ext>
            </a:extLst>
          </p:cNvPr>
          <p:cNvSpPr>
            <a:spLocks noGrp="1"/>
          </p:cNvSpPr>
          <p:nvPr>
            <p:ph type="ftr" sz="quarter" idx="11"/>
          </p:nvPr>
        </p:nvSpPr>
        <p:spPr/>
        <p:txBody>
          <a:bodyPr/>
          <a:lstStyle/>
          <a:p>
            <a:pPr>
              <a:defRPr/>
            </a:pPr>
            <a:r>
              <a:rPr lang="en-GB" altLang="en-US" dirty="0"/>
              <a:t>ICDIM2020 - online 23-27 November 2020</a:t>
            </a:r>
          </a:p>
        </p:txBody>
      </p:sp>
      <p:sp>
        <p:nvSpPr>
          <p:cNvPr id="5" name="Slide Number Placeholder 4">
            <a:extLst>
              <a:ext uri="{FF2B5EF4-FFF2-40B4-BE49-F238E27FC236}">
                <a16:creationId xmlns:a16="http://schemas.microsoft.com/office/drawing/2014/main" id="{B2885C81-4CE7-46BB-B0A9-2DF942C69D96}"/>
              </a:ext>
            </a:extLst>
          </p:cNvPr>
          <p:cNvSpPr>
            <a:spLocks noGrp="1"/>
          </p:cNvSpPr>
          <p:nvPr>
            <p:ph type="sldNum" sz="quarter" idx="12"/>
          </p:nvPr>
        </p:nvSpPr>
        <p:spPr/>
        <p:txBody>
          <a:bodyPr/>
          <a:lstStyle/>
          <a:p>
            <a:pPr>
              <a:defRPr/>
            </a:pPr>
            <a:fld id="{C2AE1851-A3E0-4C9E-8708-34AEE3CA220D}" type="slidenum">
              <a:rPr lang="en-GB" altLang="en-US" smtClean="0"/>
              <a:pPr>
                <a:defRPr/>
              </a:pPr>
              <a:t>3</a:t>
            </a:fld>
            <a:endParaRPr lang="en-GB" altLang="en-US"/>
          </a:p>
        </p:txBody>
      </p:sp>
    </p:spTree>
    <p:extLst>
      <p:ext uri="{BB962C8B-B14F-4D97-AF65-F5344CB8AC3E}">
        <p14:creationId xmlns:p14="http://schemas.microsoft.com/office/powerpoint/2010/main" val="2445965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2769" y="274638"/>
            <a:ext cx="8476179" cy="1143000"/>
          </a:xfrm>
        </p:spPr>
        <p:txBody>
          <a:bodyPr/>
          <a:lstStyle/>
          <a:p>
            <a:pPr eaLnBrk="1" hangingPunct="1"/>
            <a:r>
              <a:rPr lang="en-GB" altLang="en-US" dirty="0">
                <a:latin typeface="Calibri" panose="020F0502020204030204" pitchFamily="34" charset="0"/>
                <a:cs typeface="Calibri" panose="020F0502020204030204" pitchFamily="34" charset="0"/>
              </a:rPr>
              <a:t>Previous work – modelling Th in LiCaAlF</a:t>
            </a:r>
            <a:r>
              <a:rPr lang="en-GB" altLang="en-US" baseline="-25000" dirty="0">
                <a:latin typeface="Calibri" panose="020F0502020204030204" pitchFamily="34" charset="0"/>
                <a:cs typeface="Calibri" panose="020F0502020204030204" pitchFamily="34" charset="0"/>
              </a:rPr>
              <a:t>6</a:t>
            </a:r>
            <a:r>
              <a:rPr lang="en-GB" altLang="en-US" dirty="0">
                <a:latin typeface="Calibri" panose="020F0502020204030204" pitchFamily="34" charset="0"/>
                <a:cs typeface="Calibri" panose="020F0502020204030204" pitchFamily="34" charset="0"/>
              </a:rPr>
              <a:t>/LiSrAlF</a:t>
            </a:r>
            <a:r>
              <a:rPr lang="en-GB" altLang="en-US" baseline="-25000" dirty="0">
                <a:latin typeface="Calibri" panose="020F0502020204030204" pitchFamily="34" charset="0"/>
                <a:cs typeface="Calibri" panose="020F0502020204030204" pitchFamily="34" charset="0"/>
              </a:rPr>
              <a:t>6</a:t>
            </a:r>
            <a:r>
              <a:rPr lang="en-GB" altLang="en-US" dirty="0">
                <a:latin typeface="Calibri" panose="020F0502020204030204" pitchFamily="34" charset="0"/>
                <a:cs typeface="Calibri" panose="020F0502020204030204" pitchFamily="34" charset="0"/>
              </a:rPr>
              <a:t> &amp; CaF</a:t>
            </a:r>
            <a:r>
              <a:rPr lang="en-GB" altLang="en-US" baseline="-25000" dirty="0">
                <a:latin typeface="Calibri" panose="020F0502020204030204" pitchFamily="34" charset="0"/>
                <a:cs typeface="Calibri" panose="020F0502020204030204" pitchFamily="34" charset="0"/>
              </a:rPr>
              <a:t>2</a:t>
            </a:r>
          </a:p>
        </p:txBody>
      </p:sp>
      <p:pic>
        <p:nvPicPr>
          <p:cNvPr id="10" name="Content Placeholder 9" descr="128. Th-CaF2 JPCM.pdf - Adobe Acrobat Pro"/>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7793805" y="3708215"/>
            <a:ext cx="4038600" cy="2429816"/>
          </a:xfrm>
        </p:spPr>
      </p:pic>
      <p:sp>
        <p:nvSpPr>
          <p:cNvPr id="5" name="Footer Placeholder 4"/>
          <p:cNvSpPr>
            <a:spLocks noGrp="1"/>
          </p:cNvSpPr>
          <p:nvPr>
            <p:ph type="ftr" sz="quarter" idx="11"/>
          </p:nvPr>
        </p:nvSpPr>
        <p:spPr/>
        <p:txBody>
          <a:bodyPr/>
          <a:lstStyle/>
          <a:p>
            <a:pPr>
              <a:defRPr/>
            </a:pPr>
            <a:r>
              <a:rPr lang="en-GB" altLang="en-US" dirty="0"/>
              <a:t>ICDIM2020 - online 23-27 November 2020</a:t>
            </a:r>
          </a:p>
        </p:txBody>
      </p:sp>
      <p:sp>
        <p:nvSpPr>
          <p:cNvPr id="6" name="Slide Number Placeholder 5"/>
          <p:cNvSpPr>
            <a:spLocks noGrp="1"/>
          </p:cNvSpPr>
          <p:nvPr>
            <p:ph type="sldNum" sz="quarter" idx="12"/>
          </p:nvPr>
        </p:nvSpPr>
        <p:spPr/>
        <p:txBody>
          <a:bodyPr/>
          <a:lstStyle/>
          <a:p>
            <a:pPr>
              <a:defRPr/>
            </a:pPr>
            <a:fld id="{3478B3A5-88E4-4661-BB32-C6598987488A}" type="slidenum">
              <a:rPr lang="en-GB" altLang="en-US" smtClean="0"/>
              <a:pPr>
                <a:defRPr/>
              </a:pPr>
              <a:t>4</a:t>
            </a:fld>
            <a:endParaRPr lang="en-GB" altLang="en-US"/>
          </a:p>
        </p:txBody>
      </p:sp>
      <p:pic>
        <p:nvPicPr>
          <p:cNvPr id="7" name="Content Placeholder 6" descr="111. Th in LiCAF-LiSAF.pdf - Adobe Acrobat Pro"/>
          <p:cNvPicPr>
            <a:picLocks noGrp="1" noChangeAspect="1"/>
          </p:cNvPicPr>
          <p:nvPr>
            <p:ph sz="half" idx="1"/>
          </p:nvPr>
        </p:nvPicPr>
        <p:blipFill>
          <a:blip r:embed="rId3" cstate="print">
            <a:extLst>
              <a:ext uri="{28A0092B-C50C-407E-A947-70E740481C1C}">
                <a14:useLocalDpi xmlns:a14="http://schemas.microsoft.com/office/drawing/2010/main" val="0"/>
              </a:ext>
            </a:extLst>
          </a:blip>
          <a:stretch>
            <a:fillRect/>
          </a:stretch>
        </p:blipFill>
        <p:spPr>
          <a:xfrm>
            <a:off x="359594" y="3727151"/>
            <a:ext cx="4038600" cy="2429816"/>
          </a:xfrm>
          <a:prstGeom prst="rect">
            <a:avLst/>
          </a:prstGeom>
        </p:spPr>
      </p:pic>
      <p:sp>
        <p:nvSpPr>
          <p:cNvPr id="11" name="TextBox 10"/>
          <p:cNvSpPr txBox="1"/>
          <p:nvPr/>
        </p:nvSpPr>
        <p:spPr>
          <a:xfrm>
            <a:off x="359594" y="2763331"/>
            <a:ext cx="11352943" cy="830997"/>
          </a:xfrm>
          <a:prstGeom prst="rect">
            <a:avLst/>
          </a:prstGeom>
          <a:noFill/>
          <a:ln>
            <a:solidFill>
              <a:schemeClr val="tx1"/>
            </a:solidFill>
          </a:ln>
        </p:spPr>
        <p:txBody>
          <a:bodyPr wrap="square" rtlCol="0">
            <a:spAutoFit/>
          </a:bodyPr>
          <a:lstStyle/>
          <a:p>
            <a:pPr algn="just"/>
            <a:r>
              <a:rPr lang="en-GB" sz="2400" dirty="0">
                <a:latin typeface="Calibri" panose="020F0502020204030204" pitchFamily="34" charset="0"/>
                <a:cs typeface="Calibri" panose="020F0502020204030204" pitchFamily="34" charset="0"/>
              </a:rPr>
              <a:t>Two previous papers (below) have modelled Th</a:t>
            </a:r>
            <a:r>
              <a:rPr lang="en-GB" sz="2400" baseline="30000" dirty="0">
                <a:latin typeface="Calibri" panose="020F0502020204030204" pitchFamily="34" charset="0"/>
                <a:cs typeface="Calibri" panose="020F0502020204030204" pitchFamily="34" charset="0"/>
              </a:rPr>
              <a:t>4+</a:t>
            </a:r>
            <a:r>
              <a:rPr lang="en-GB" sz="2400" dirty="0">
                <a:latin typeface="Calibri" panose="020F0502020204030204" pitchFamily="34" charset="0"/>
                <a:cs typeface="Calibri" panose="020F0502020204030204" pitchFamily="34" charset="0"/>
              </a:rPr>
              <a:t> in these materials, and established the energetically favoured dopant sites and charge compensation mechanism.</a:t>
            </a:r>
          </a:p>
        </p:txBody>
      </p:sp>
      <p:sp>
        <p:nvSpPr>
          <p:cNvPr id="12" name="TextBox 11"/>
          <p:cNvSpPr txBox="1"/>
          <p:nvPr/>
        </p:nvSpPr>
        <p:spPr>
          <a:xfrm>
            <a:off x="359595" y="1676401"/>
            <a:ext cx="11352943" cy="954107"/>
          </a:xfrm>
          <a:prstGeom prst="rect">
            <a:avLst/>
          </a:prstGeom>
          <a:noFill/>
          <a:ln>
            <a:solidFill>
              <a:schemeClr val="tx1"/>
            </a:solidFill>
          </a:ln>
        </p:spPr>
        <p:txBody>
          <a:bodyPr wrap="square" rtlCol="0">
            <a:spAutoFit/>
          </a:bodyPr>
          <a:lstStyle/>
          <a:p>
            <a:pPr algn="just"/>
            <a:r>
              <a:rPr lang="en-GB" sz="2800" dirty="0">
                <a:latin typeface="Calibri" panose="020F0502020204030204" pitchFamily="34" charset="0"/>
                <a:cs typeface="Calibri" panose="020F0502020204030204" pitchFamily="34" charset="0"/>
              </a:rPr>
              <a:t>Th</a:t>
            </a:r>
            <a:r>
              <a:rPr lang="en-GB" sz="2800" baseline="30000" dirty="0">
                <a:latin typeface="Calibri" panose="020F0502020204030204" pitchFamily="34" charset="0"/>
                <a:cs typeface="Calibri" panose="020F0502020204030204" pitchFamily="34" charset="0"/>
              </a:rPr>
              <a:t>4+ </a:t>
            </a:r>
            <a:r>
              <a:rPr lang="en-GB" sz="2800" dirty="0">
                <a:latin typeface="Calibri" panose="020F0502020204030204" pitchFamily="34" charset="0"/>
                <a:cs typeface="Calibri" panose="020F0502020204030204" pitchFamily="34" charset="0"/>
              </a:rPr>
              <a:t>has to be doped into a suitable crystal</a:t>
            </a:r>
            <a:r>
              <a:rPr lang="en-GB" sz="2800">
                <a:latin typeface="Calibri" panose="020F0502020204030204" pitchFamily="34" charset="0"/>
                <a:cs typeface="Calibri" panose="020F0502020204030204" pitchFamily="34" charset="0"/>
              </a:rPr>
              <a:t>; LiCaAlF</a:t>
            </a:r>
            <a:r>
              <a:rPr lang="en-GB" sz="2800" baseline="-25000">
                <a:latin typeface="Calibri" panose="020F0502020204030204" pitchFamily="34" charset="0"/>
                <a:cs typeface="Calibri" panose="020F0502020204030204" pitchFamily="34" charset="0"/>
              </a:rPr>
              <a:t>6</a:t>
            </a:r>
            <a:r>
              <a:rPr lang="en-GB" sz="2800" dirty="0">
                <a:latin typeface="Calibri" panose="020F0502020204030204" pitchFamily="34" charset="0"/>
                <a:cs typeface="Calibri" panose="020F0502020204030204" pitchFamily="34" charset="0"/>
              </a:rPr>
              <a:t>/LiSrAlF</a:t>
            </a:r>
            <a:r>
              <a:rPr lang="en-GB" sz="2800" baseline="-25000" dirty="0">
                <a:latin typeface="Calibri" panose="020F0502020204030204" pitchFamily="34" charset="0"/>
                <a:cs typeface="Calibri" panose="020F0502020204030204" pitchFamily="34" charset="0"/>
              </a:rPr>
              <a:t>6</a:t>
            </a:r>
            <a:r>
              <a:rPr lang="en-GB" sz="2800" dirty="0">
                <a:latin typeface="Calibri" panose="020F0502020204030204" pitchFamily="34" charset="0"/>
                <a:cs typeface="Calibri" panose="020F0502020204030204" pitchFamily="34" charset="0"/>
              </a:rPr>
              <a:t> and CaF</a:t>
            </a:r>
            <a:r>
              <a:rPr lang="en-GB" sz="2800" baseline="-25000" dirty="0">
                <a:latin typeface="Calibri" panose="020F0502020204030204" pitchFamily="34" charset="0"/>
                <a:cs typeface="Calibri" panose="020F0502020204030204" pitchFamily="34" charset="0"/>
              </a:rPr>
              <a:t>2 </a:t>
            </a:r>
            <a:r>
              <a:rPr lang="en-GB" sz="2800" dirty="0">
                <a:latin typeface="Calibri" panose="020F0502020204030204" pitchFamily="34" charset="0"/>
                <a:cs typeface="Calibri" panose="020F0502020204030204" pitchFamily="34" charset="0"/>
              </a:rPr>
              <a:t>have been investigated.</a:t>
            </a:r>
          </a:p>
        </p:txBody>
      </p:sp>
    </p:spTree>
    <p:extLst>
      <p:ext uri="{BB962C8B-B14F-4D97-AF65-F5344CB8AC3E}">
        <p14:creationId xmlns:p14="http://schemas.microsoft.com/office/powerpoint/2010/main" val="3325873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Calibri" panose="020F0502020204030204" pitchFamily="34" charset="0"/>
                <a:cs typeface="Calibri" panose="020F0502020204030204" pitchFamily="34" charset="0"/>
              </a:rPr>
              <a:t>Solution schemes for Th</a:t>
            </a:r>
            <a:r>
              <a:rPr lang="en-GB" baseline="30000" dirty="0">
                <a:latin typeface="Calibri" panose="020F0502020204030204" pitchFamily="34" charset="0"/>
                <a:cs typeface="Calibri" panose="020F0502020204030204" pitchFamily="34" charset="0"/>
              </a:rPr>
              <a:t>4+</a:t>
            </a:r>
            <a:r>
              <a:rPr lang="en-GB" dirty="0">
                <a:latin typeface="Calibri" panose="020F0502020204030204" pitchFamily="34" charset="0"/>
                <a:cs typeface="Calibri" panose="020F0502020204030204" pitchFamily="34" charset="0"/>
              </a:rPr>
              <a:t> incorporation</a:t>
            </a:r>
            <a:r>
              <a:rPr lang="en-GB" altLang="en-US" dirty="0">
                <a:latin typeface="Calibri" panose="020F0502020204030204" pitchFamily="34" charset="0"/>
                <a:cs typeface="Calibri" panose="020F0502020204030204" pitchFamily="34" charset="0"/>
              </a:rPr>
              <a:t> in LiCaAlF</a:t>
            </a:r>
            <a:r>
              <a:rPr lang="en-GB" altLang="en-US" baseline="-25000" dirty="0">
                <a:latin typeface="Calibri" panose="020F0502020204030204" pitchFamily="34" charset="0"/>
                <a:cs typeface="Calibri" panose="020F0502020204030204" pitchFamily="34" charset="0"/>
              </a:rPr>
              <a:t>6</a:t>
            </a:r>
            <a:r>
              <a:rPr lang="en-GB" altLang="en-US" dirty="0">
                <a:latin typeface="Calibri" panose="020F0502020204030204" pitchFamily="34" charset="0"/>
                <a:cs typeface="Calibri" panose="020F0502020204030204" pitchFamily="34" charset="0"/>
              </a:rPr>
              <a:t>/LiSrAlF</a:t>
            </a:r>
            <a:r>
              <a:rPr lang="en-GB" altLang="en-US" baseline="-25000" dirty="0">
                <a:latin typeface="Calibri" panose="020F0502020204030204" pitchFamily="34" charset="0"/>
                <a:cs typeface="Calibri" panose="020F0502020204030204" pitchFamily="34" charset="0"/>
              </a:rPr>
              <a:t>6</a:t>
            </a:r>
            <a:r>
              <a:rPr lang="en-GB" altLang="en-US" dirty="0">
                <a:latin typeface="Calibri" panose="020F0502020204030204" pitchFamily="34" charset="0"/>
                <a:cs typeface="Calibri" panose="020F0502020204030204" pitchFamily="34" charset="0"/>
              </a:rPr>
              <a:t> &amp; CaF</a:t>
            </a:r>
            <a:r>
              <a:rPr lang="en-GB" altLang="en-US" baseline="-25000" dirty="0">
                <a:latin typeface="Calibri" panose="020F0502020204030204" pitchFamily="34" charset="0"/>
                <a:cs typeface="Calibri" panose="020F0502020204030204" pitchFamily="34" charset="0"/>
              </a:rPr>
              <a:t>2</a:t>
            </a:r>
            <a:endParaRPr lang="en-GB" dirty="0">
              <a:latin typeface="Calibri" panose="020F0502020204030204" pitchFamily="34" charset="0"/>
              <a:cs typeface="Calibri" panose="020F0502020204030204" pitchFamily="34" charset="0"/>
            </a:endParaRPr>
          </a:p>
        </p:txBody>
      </p:sp>
      <p:sp>
        <p:nvSpPr>
          <p:cNvPr id="3" name="Content Placeholder 2"/>
          <p:cNvSpPr>
            <a:spLocks noGrp="1"/>
          </p:cNvSpPr>
          <p:nvPr>
            <p:ph idx="1"/>
          </p:nvPr>
        </p:nvSpPr>
        <p:spPr/>
        <p:txBody>
          <a:bodyPr/>
          <a:lstStyle/>
          <a:p>
            <a:r>
              <a:rPr lang="en-GB" b="1" dirty="0">
                <a:latin typeface="Calibri" panose="020F0502020204030204" pitchFamily="34" charset="0"/>
                <a:cs typeface="Calibri" panose="020F0502020204030204" pitchFamily="34" charset="0"/>
              </a:rPr>
              <a:t>LiCaAlF</a:t>
            </a:r>
            <a:r>
              <a:rPr lang="en-GB" b="1" baseline="-25000" dirty="0">
                <a:latin typeface="Calibri" panose="020F0502020204030204" pitchFamily="34" charset="0"/>
                <a:cs typeface="Calibri" panose="020F0502020204030204" pitchFamily="34" charset="0"/>
              </a:rPr>
              <a:t>6</a:t>
            </a:r>
          </a:p>
          <a:p>
            <a:pPr marL="0" indent="0">
              <a:buNone/>
            </a:pPr>
            <a:endParaRPr lang="en-GB" sz="2000" dirty="0">
              <a:latin typeface="Calibri" panose="020F0502020204030204" pitchFamily="34" charset="0"/>
              <a:cs typeface="Calibri" panose="020F0502020204030204" pitchFamily="34" charset="0"/>
            </a:endParaRPr>
          </a:p>
          <a:p>
            <a:pPr marL="0" indent="0" algn="ctr">
              <a:buNone/>
            </a:pPr>
            <a:r>
              <a:rPr lang="en-GB" sz="2800" dirty="0">
                <a:latin typeface="Calibri" panose="020F0502020204030204" pitchFamily="34" charset="0"/>
                <a:cs typeface="Calibri" panose="020F0502020204030204" pitchFamily="34" charset="0"/>
              </a:rPr>
              <a:t>x ThF</a:t>
            </a:r>
            <a:r>
              <a:rPr lang="en-GB" sz="2800" baseline="-25000" dirty="0">
                <a:latin typeface="Calibri" panose="020F0502020204030204" pitchFamily="34" charset="0"/>
                <a:cs typeface="Calibri" panose="020F0502020204030204" pitchFamily="34" charset="0"/>
              </a:rPr>
              <a:t>4</a:t>
            </a:r>
            <a:r>
              <a:rPr lang="en-GB" sz="2800" dirty="0">
                <a:latin typeface="Calibri" panose="020F0502020204030204" pitchFamily="34" charset="0"/>
                <a:cs typeface="Calibri" panose="020F0502020204030204" pitchFamily="34" charset="0"/>
              </a:rPr>
              <a:t> + (1-x) CaF</a:t>
            </a:r>
            <a:r>
              <a:rPr lang="en-GB" sz="2800" baseline="-25000" dirty="0">
                <a:latin typeface="Calibri" panose="020F0502020204030204" pitchFamily="34" charset="0"/>
                <a:cs typeface="Calibri" panose="020F0502020204030204" pitchFamily="34" charset="0"/>
              </a:rPr>
              <a:t>2</a:t>
            </a:r>
            <a:r>
              <a:rPr lang="en-GB" sz="2800" dirty="0">
                <a:latin typeface="Calibri" panose="020F0502020204030204" pitchFamily="34" charset="0"/>
                <a:cs typeface="Calibri" panose="020F0502020204030204" pitchFamily="34" charset="0"/>
              </a:rPr>
              <a:t> + </a:t>
            </a:r>
            <a:r>
              <a:rPr lang="en-GB" sz="2800" dirty="0" err="1">
                <a:latin typeface="Calibri" panose="020F0502020204030204" pitchFamily="34" charset="0"/>
                <a:cs typeface="Calibri" panose="020F0502020204030204" pitchFamily="34" charset="0"/>
              </a:rPr>
              <a:t>LiF</a:t>
            </a:r>
            <a:r>
              <a:rPr lang="en-GB" sz="2800" dirty="0">
                <a:latin typeface="Calibri" panose="020F0502020204030204" pitchFamily="34" charset="0"/>
                <a:cs typeface="Calibri" panose="020F0502020204030204" pitchFamily="34" charset="0"/>
              </a:rPr>
              <a:t> + AlF</a:t>
            </a:r>
            <a:r>
              <a:rPr lang="en-GB" sz="2800" baseline="-25000" dirty="0">
                <a:latin typeface="Calibri" panose="020F0502020204030204" pitchFamily="34" charset="0"/>
                <a:cs typeface="Calibri" panose="020F0502020204030204" pitchFamily="34" charset="0"/>
              </a:rPr>
              <a:t>3</a:t>
            </a:r>
            <a:r>
              <a:rPr lang="en-GB" sz="2800" dirty="0">
                <a:latin typeface="Calibri" panose="020F0502020204030204" pitchFamily="34" charset="0"/>
                <a:cs typeface="Calibri" panose="020F0502020204030204" pitchFamily="34" charset="0"/>
              </a:rPr>
              <a:t> </a:t>
            </a:r>
            <a:r>
              <a:rPr lang="en-GB" sz="2800" dirty="0">
                <a:latin typeface="Calibri" panose="020F0502020204030204" pitchFamily="34" charset="0"/>
                <a:cs typeface="Calibri" panose="020F0502020204030204" pitchFamily="34" charset="0"/>
                <a:sym typeface="Symbol"/>
              </a:rPr>
              <a:t> LiTh</a:t>
            </a:r>
            <a:r>
              <a:rPr lang="en-GB" sz="2800" baseline="-25000" dirty="0">
                <a:latin typeface="Calibri" panose="020F0502020204030204" pitchFamily="34" charset="0"/>
                <a:cs typeface="Calibri" panose="020F0502020204030204" pitchFamily="34" charset="0"/>
                <a:sym typeface="Symbol"/>
              </a:rPr>
              <a:t>x</a:t>
            </a:r>
            <a:r>
              <a:rPr lang="en-GB" sz="2800" dirty="0">
                <a:latin typeface="Calibri" panose="020F0502020204030204" pitchFamily="34" charset="0"/>
                <a:cs typeface="Calibri" panose="020F0502020204030204" pitchFamily="34" charset="0"/>
                <a:sym typeface="Symbol"/>
              </a:rPr>
              <a:t>Ca</a:t>
            </a:r>
            <a:r>
              <a:rPr lang="en-GB" sz="2800" baseline="-25000" dirty="0">
                <a:latin typeface="Calibri" panose="020F0502020204030204" pitchFamily="34" charset="0"/>
                <a:cs typeface="Calibri" panose="020F0502020204030204" pitchFamily="34" charset="0"/>
                <a:sym typeface="Symbol"/>
              </a:rPr>
              <a:t>1-x</a:t>
            </a:r>
            <a:r>
              <a:rPr lang="en-GB" sz="2800" dirty="0">
                <a:latin typeface="Calibri" panose="020F0502020204030204" pitchFamily="34" charset="0"/>
                <a:cs typeface="Calibri" panose="020F0502020204030204" pitchFamily="34" charset="0"/>
                <a:sym typeface="Symbol"/>
              </a:rPr>
              <a:t>AlF</a:t>
            </a:r>
            <a:r>
              <a:rPr lang="en-GB" sz="2800" baseline="-25000" dirty="0">
                <a:latin typeface="Calibri" panose="020F0502020204030204" pitchFamily="34" charset="0"/>
                <a:cs typeface="Calibri" panose="020F0502020204030204" pitchFamily="34" charset="0"/>
                <a:sym typeface="Symbol"/>
              </a:rPr>
              <a:t>6+2x</a:t>
            </a:r>
            <a:endParaRPr lang="en-GB" sz="2400" dirty="0">
              <a:latin typeface="Calibri" panose="020F0502020204030204" pitchFamily="34" charset="0"/>
              <a:cs typeface="Calibri" panose="020F0502020204030204" pitchFamily="34" charset="0"/>
              <a:sym typeface="Symbol"/>
            </a:endParaRPr>
          </a:p>
          <a:p>
            <a:r>
              <a:rPr lang="en-GB" b="1" dirty="0">
                <a:latin typeface="Calibri" panose="020F0502020204030204" pitchFamily="34" charset="0"/>
                <a:cs typeface="Calibri" panose="020F0502020204030204" pitchFamily="34" charset="0"/>
              </a:rPr>
              <a:t>CaF</a:t>
            </a:r>
            <a:r>
              <a:rPr lang="en-GB" b="1" baseline="-25000" dirty="0">
                <a:latin typeface="Calibri" panose="020F0502020204030204" pitchFamily="34" charset="0"/>
                <a:cs typeface="Calibri" panose="020F0502020204030204" pitchFamily="34" charset="0"/>
              </a:rPr>
              <a:t>2</a:t>
            </a:r>
            <a:endParaRPr lang="en-GB" sz="2000" dirty="0">
              <a:latin typeface="Calibri" panose="020F0502020204030204" pitchFamily="34" charset="0"/>
              <a:cs typeface="Calibri" panose="020F0502020204030204" pitchFamily="34" charset="0"/>
            </a:endParaRPr>
          </a:p>
          <a:p>
            <a:pPr marL="0" indent="0" algn="ctr">
              <a:buNone/>
            </a:pPr>
            <a:r>
              <a:rPr lang="en-GB" sz="2800" dirty="0">
                <a:latin typeface="Calibri" panose="020F0502020204030204" pitchFamily="34" charset="0"/>
                <a:cs typeface="Calibri" panose="020F0502020204030204" pitchFamily="34" charset="0"/>
              </a:rPr>
              <a:t>x ThF</a:t>
            </a:r>
            <a:r>
              <a:rPr lang="en-GB" sz="2800" baseline="-25000" dirty="0">
                <a:latin typeface="Calibri" panose="020F0502020204030204" pitchFamily="34" charset="0"/>
                <a:cs typeface="Calibri" panose="020F0502020204030204" pitchFamily="34" charset="0"/>
              </a:rPr>
              <a:t>4</a:t>
            </a:r>
            <a:r>
              <a:rPr lang="en-GB" sz="2800" dirty="0">
                <a:latin typeface="Calibri" panose="020F0502020204030204" pitchFamily="34" charset="0"/>
                <a:cs typeface="Calibri" panose="020F0502020204030204" pitchFamily="34" charset="0"/>
              </a:rPr>
              <a:t> + (1-x) CaF</a:t>
            </a:r>
            <a:r>
              <a:rPr lang="en-GB" sz="2800" baseline="-25000" dirty="0">
                <a:latin typeface="Calibri" panose="020F0502020204030204" pitchFamily="34" charset="0"/>
                <a:cs typeface="Calibri" panose="020F0502020204030204" pitchFamily="34" charset="0"/>
              </a:rPr>
              <a:t>2 </a:t>
            </a:r>
            <a:r>
              <a:rPr lang="en-GB" sz="2800" dirty="0">
                <a:latin typeface="Calibri" panose="020F0502020204030204" pitchFamily="34" charset="0"/>
                <a:cs typeface="Calibri" panose="020F0502020204030204" pitchFamily="34" charset="0"/>
                <a:sym typeface="Symbol"/>
              </a:rPr>
              <a:t> Ca</a:t>
            </a:r>
            <a:r>
              <a:rPr lang="en-GB" sz="2800" baseline="-25000" dirty="0">
                <a:latin typeface="Calibri" panose="020F0502020204030204" pitchFamily="34" charset="0"/>
                <a:cs typeface="Calibri" panose="020F0502020204030204" pitchFamily="34" charset="0"/>
                <a:sym typeface="Symbol"/>
              </a:rPr>
              <a:t>1-x</a:t>
            </a:r>
            <a:r>
              <a:rPr lang="en-GB" sz="2800" dirty="0">
                <a:latin typeface="Calibri" panose="020F0502020204030204" pitchFamily="34" charset="0"/>
                <a:cs typeface="Calibri" panose="020F0502020204030204" pitchFamily="34" charset="0"/>
                <a:sym typeface="Symbol"/>
              </a:rPr>
              <a:t>Th</a:t>
            </a:r>
            <a:r>
              <a:rPr lang="en-GB" sz="2800" baseline="-25000" dirty="0">
                <a:latin typeface="Calibri" panose="020F0502020204030204" pitchFamily="34" charset="0"/>
                <a:cs typeface="Calibri" panose="020F0502020204030204" pitchFamily="34" charset="0"/>
                <a:sym typeface="Symbol"/>
              </a:rPr>
              <a:t>x</a:t>
            </a:r>
            <a:r>
              <a:rPr lang="en-GB" sz="2800" dirty="0">
                <a:latin typeface="Calibri" panose="020F0502020204030204" pitchFamily="34" charset="0"/>
                <a:cs typeface="Calibri" panose="020F0502020204030204" pitchFamily="34" charset="0"/>
                <a:sym typeface="Symbol"/>
              </a:rPr>
              <a:t>F</a:t>
            </a:r>
            <a:r>
              <a:rPr lang="en-GB" sz="2800" baseline="-25000" dirty="0">
                <a:latin typeface="Calibri" panose="020F0502020204030204" pitchFamily="34" charset="0"/>
                <a:cs typeface="Calibri" panose="020F0502020204030204" pitchFamily="34" charset="0"/>
                <a:sym typeface="Symbol"/>
              </a:rPr>
              <a:t>2+2x</a:t>
            </a:r>
            <a:endParaRPr lang="en-GB" sz="2800" dirty="0">
              <a:latin typeface="Calibri" panose="020F0502020204030204" pitchFamily="34" charset="0"/>
              <a:cs typeface="Calibri" panose="020F0502020204030204" pitchFamily="34" charset="0"/>
            </a:endParaRPr>
          </a:p>
          <a:p>
            <a:pPr marL="0" indent="0">
              <a:buNone/>
            </a:pPr>
            <a:endParaRPr lang="en-GB" sz="2000" dirty="0">
              <a:latin typeface="Calibri" panose="020F0502020204030204" pitchFamily="34" charset="0"/>
              <a:cs typeface="Calibri" panose="020F0502020204030204" pitchFamily="34" charset="0"/>
            </a:endParaRPr>
          </a:p>
          <a:p>
            <a:pPr marL="0" indent="0">
              <a:buNone/>
            </a:pPr>
            <a:r>
              <a:rPr lang="en-GB" sz="2800" dirty="0">
                <a:latin typeface="Calibri" panose="020F0502020204030204" pitchFamily="34" charset="0"/>
                <a:cs typeface="Calibri" panose="020F0502020204030204" pitchFamily="34" charset="0"/>
              </a:rPr>
              <a:t>The lowest energy solution scheme involves Th</a:t>
            </a:r>
            <a:r>
              <a:rPr lang="en-GB" sz="2800" baseline="30000" dirty="0">
                <a:latin typeface="Calibri" panose="020F0502020204030204" pitchFamily="34" charset="0"/>
                <a:cs typeface="Calibri" panose="020F0502020204030204" pitchFamily="34" charset="0"/>
              </a:rPr>
              <a:t>4+</a:t>
            </a:r>
            <a:r>
              <a:rPr lang="en-GB" sz="2800" dirty="0">
                <a:latin typeface="Calibri" panose="020F0502020204030204" pitchFamily="34" charset="0"/>
                <a:cs typeface="Calibri" panose="020F0502020204030204" pitchFamily="34" charset="0"/>
              </a:rPr>
              <a:t> substituting at the Ca</a:t>
            </a:r>
            <a:r>
              <a:rPr lang="en-GB" sz="2800" baseline="30000" dirty="0">
                <a:latin typeface="Calibri" panose="020F0502020204030204" pitchFamily="34" charset="0"/>
                <a:cs typeface="Calibri" panose="020F0502020204030204" pitchFamily="34" charset="0"/>
              </a:rPr>
              <a:t>2+</a:t>
            </a:r>
            <a:r>
              <a:rPr lang="en-GB" sz="2800" dirty="0">
                <a:latin typeface="Calibri" panose="020F0502020204030204" pitchFamily="34" charset="0"/>
                <a:cs typeface="Calibri" panose="020F0502020204030204" pitchFamily="34" charset="0"/>
              </a:rPr>
              <a:t> site with charge compensation by 2 F</a:t>
            </a:r>
            <a:r>
              <a:rPr lang="en-GB" sz="2800" baseline="30000" dirty="0">
                <a:latin typeface="Calibri" panose="020F0502020204030204" pitchFamily="34" charset="0"/>
                <a:cs typeface="Calibri" panose="020F0502020204030204" pitchFamily="34" charset="0"/>
              </a:rPr>
              <a:t>-</a:t>
            </a:r>
            <a:r>
              <a:rPr lang="en-GB" sz="2800" dirty="0">
                <a:latin typeface="Calibri" panose="020F0502020204030204" pitchFamily="34" charset="0"/>
                <a:cs typeface="Calibri" panose="020F0502020204030204" pitchFamily="34" charset="0"/>
              </a:rPr>
              <a:t> interstitials, and in the CaF</a:t>
            </a:r>
            <a:r>
              <a:rPr lang="en-GB" sz="2800" baseline="-25000" dirty="0">
                <a:latin typeface="Calibri" panose="020F0502020204030204" pitchFamily="34" charset="0"/>
                <a:cs typeface="Calibri" panose="020F0502020204030204" pitchFamily="34" charset="0"/>
              </a:rPr>
              <a:t>2</a:t>
            </a:r>
            <a:r>
              <a:rPr lang="en-GB" sz="2800" dirty="0">
                <a:latin typeface="Calibri" panose="020F0502020204030204" pitchFamily="34" charset="0"/>
                <a:cs typeface="Calibri" panose="020F0502020204030204" pitchFamily="34" charset="0"/>
              </a:rPr>
              <a:t> study both atomistic modelling and DFT confirmed this.</a:t>
            </a:r>
          </a:p>
          <a:p>
            <a:pPr marL="0" indent="0">
              <a:buNone/>
            </a:pPr>
            <a:endParaRPr lang="en-GB" dirty="0"/>
          </a:p>
        </p:txBody>
      </p:sp>
      <p:sp>
        <p:nvSpPr>
          <p:cNvPr id="4" name="Footer Placeholder 3"/>
          <p:cNvSpPr>
            <a:spLocks noGrp="1"/>
          </p:cNvSpPr>
          <p:nvPr>
            <p:ph type="ftr" sz="quarter" idx="11"/>
          </p:nvPr>
        </p:nvSpPr>
        <p:spPr/>
        <p:txBody>
          <a:bodyPr/>
          <a:lstStyle/>
          <a:p>
            <a:pPr>
              <a:defRPr/>
            </a:pPr>
            <a:r>
              <a:rPr lang="en-GB" altLang="en-US" dirty="0"/>
              <a:t>ICDIM2020 - online 23-27 November 2020</a:t>
            </a:r>
          </a:p>
        </p:txBody>
      </p:sp>
      <p:sp>
        <p:nvSpPr>
          <p:cNvPr id="5" name="Slide Number Placeholder 4"/>
          <p:cNvSpPr>
            <a:spLocks noGrp="1"/>
          </p:cNvSpPr>
          <p:nvPr>
            <p:ph type="sldNum" sz="quarter" idx="12"/>
          </p:nvPr>
        </p:nvSpPr>
        <p:spPr/>
        <p:txBody>
          <a:bodyPr/>
          <a:lstStyle/>
          <a:p>
            <a:pPr>
              <a:defRPr/>
            </a:pPr>
            <a:fld id="{C2AE1851-A3E0-4C9E-8708-34AEE3CA220D}" type="slidenum">
              <a:rPr lang="en-GB" altLang="en-US" smtClean="0"/>
              <a:pPr>
                <a:defRPr/>
              </a:pPr>
              <a:t>5</a:t>
            </a:fld>
            <a:endParaRPr lang="en-GB" altLang="en-US"/>
          </a:p>
        </p:txBody>
      </p:sp>
    </p:spTree>
    <p:extLst>
      <p:ext uri="{BB962C8B-B14F-4D97-AF65-F5344CB8AC3E}">
        <p14:creationId xmlns:p14="http://schemas.microsoft.com/office/powerpoint/2010/main" val="1231970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Calibri" panose="020F0502020204030204" pitchFamily="34" charset="0"/>
                <a:cs typeface="Calibri" panose="020F0502020204030204" pitchFamily="34" charset="0"/>
              </a:rPr>
              <a:t>Moving to MgF</a:t>
            </a:r>
            <a:r>
              <a:rPr lang="en-GB" baseline="-25000" dirty="0">
                <a:latin typeface="Calibri" panose="020F0502020204030204" pitchFamily="34" charset="0"/>
                <a:cs typeface="Calibri" panose="020F0502020204030204" pitchFamily="34" charset="0"/>
              </a:rPr>
              <a:t>2</a:t>
            </a:r>
          </a:p>
        </p:txBody>
      </p:sp>
      <p:sp>
        <p:nvSpPr>
          <p:cNvPr id="3" name="Content Placeholder 2"/>
          <p:cNvSpPr>
            <a:spLocks noGrp="1"/>
          </p:cNvSpPr>
          <p:nvPr>
            <p:ph idx="1"/>
          </p:nvPr>
        </p:nvSpPr>
        <p:spPr>
          <a:xfrm>
            <a:off x="339047" y="1524001"/>
            <a:ext cx="11404315" cy="4602163"/>
          </a:xfrm>
        </p:spPr>
        <p:txBody>
          <a:bodyPr/>
          <a:lstStyle/>
          <a:p>
            <a:r>
              <a:rPr lang="en-GB" dirty="0">
                <a:latin typeface="Calibri" panose="020F0502020204030204" pitchFamily="34" charset="0"/>
                <a:cs typeface="Calibri" panose="020F0502020204030204" pitchFamily="34" charset="0"/>
              </a:rPr>
              <a:t>Attention moved to MgF</a:t>
            </a:r>
            <a:r>
              <a:rPr lang="en-GB" baseline="-25000" dirty="0">
                <a:latin typeface="Calibri" panose="020F0502020204030204" pitchFamily="34" charset="0"/>
                <a:cs typeface="Calibri" panose="020F0502020204030204" pitchFamily="34" charset="0"/>
              </a:rPr>
              <a:t>2</a:t>
            </a:r>
            <a:r>
              <a:rPr lang="en-GB" dirty="0">
                <a:latin typeface="Calibri" panose="020F0502020204030204" pitchFamily="34" charset="0"/>
                <a:cs typeface="Calibri" panose="020F0502020204030204" pitchFamily="34" charset="0"/>
              </a:rPr>
              <a:t> because it is apparently easier to work with experimentally.</a:t>
            </a:r>
          </a:p>
          <a:p>
            <a:r>
              <a:rPr lang="en-GB" dirty="0">
                <a:latin typeface="Calibri" panose="020F0502020204030204" pitchFamily="34" charset="0"/>
                <a:cs typeface="Calibri" panose="020F0502020204030204" pitchFamily="34" charset="0"/>
              </a:rPr>
              <a:t>MgF</a:t>
            </a:r>
            <a:r>
              <a:rPr lang="en-GB" baseline="-25000" dirty="0">
                <a:latin typeface="Calibri" panose="020F0502020204030204" pitchFamily="34" charset="0"/>
                <a:cs typeface="Calibri" panose="020F0502020204030204" pitchFamily="34" charset="0"/>
              </a:rPr>
              <a:t>2</a:t>
            </a:r>
            <a:r>
              <a:rPr lang="en-GB" dirty="0">
                <a:latin typeface="Calibri" panose="020F0502020204030204" pitchFamily="34" charset="0"/>
                <a:cs typeface="Calibri" panose="020F0502020204030204" pitchFamily="34" charset="0"/>
              </a:rPr>
              <a:t> has been modelled atomistically before:</a:t>
            </a:r>
          </a:p>
          <a:p>
            <a:pPr lvl="1"/>
            <a:r>
              <a:rPr lang="pt-BR" sz="2800" dirty="0">
                <a:effectLst/>
                <a:latin typeface="Calibri" panose="020F0502020204030204" pitchFamily="34" charset="0"/>
                <a:ea typeface="Calibri" panose="020F0502020204030204" pitchFamily="34" charset="0"/>
                <a:cs typeface="Arial" panose="020B0604020202020204" pitchFamily="34" charset="0"/>
              </a:rPr>
              <a:t>Cormack et al (1989)* calculated defect formation and ion migration energies using formal charge potentials; in contrast Barrera et al (1997)* used a partial charge model, and concentrated on structural properties at elevated temperatures and high pressures.</a:t>
            </a:r>
          </a:p>
          <a:p>
            <a:pPr lvl="1"/>
            <a:r>
              <a:rPr lang="pt-BR" dirty="0">
                <a:latin typeface="Calibri" panose="020F0502020204030204" pitchFamily="34" charset="0"/>
                <a:cs typeface="Arial" panose="020B0604020202020204" pitchFamily="34" charset="0"/>
              </a:rPr>
              <a:t>A formal charge model is needed in this case, and we did some minor refitting of the Cormack potential to improve structural agreement.</a:t>
            </a:r>
            <a:endParaRPr lang="en-GB" dirty="0">
              <a:latin typeface="Calibri" panose="020F0502020204030204" pitchFamily="34" charset="0"/>
              <a:cs typeface="Calibri" panose="020F0502020204030204" pitchFamily="34" charset="0"/>
            </a:endParaRPr>
          </a:p>
        </p:txBody>
      </p:sp>
      <p:sp>
        <p:nvSpPr>
          <p:cNvPr id="4" name="Footer Placeholder 3"/>
          <p:cNvSpPr>
            <a:spLocks noGrp="1"/>
          </p:cNvSpPr>
          <p:nvPr>
            <p:ph type="ftr" sz="quarter" idx="11"/>
          </p:nvPr>
        </p:nvSpPr>
        <p:spPr>
          <a:xfrm>
            <a:off x="4232953" y="6232527"/>
            <a:ext cx="4876800" cy="476250"/>
          </a:xfrm>
        </p:spPr>
        <p:txBody>
          <a:bodyPr/>
          <a:lstStyle/>
          <a:p>
            <a:pPr>
              <a:defRPr/>
            </a:pPr>
            <a:r>
              <a:rPr lang="en-GB" altLang="en-US" dirty="0"/>
              <a:t>ICDIM2020 - online 23-27 November 2020</a:t>
            </a:r>
          </a:p>
        </p:txBody>
      </p:sp>
      <p:sp>
        <p:nvSpPr>
          <p:cNvPr id="5" name="Slide Number Placeholder 4"/>
          <p:cNvSpPr>
            <a:spLocks noGrp="1"/>
          </p:cNvSpPr>
          <p:nvPr>
            <p:ph type="sldNum" sz="quarter" idx="12"/>
          </p:nvPr>
        </p:nvSpPr>
        <p:spPr/>
        <p:txBody>
          <a:bodyPr/>
          <a:lstStyle/>
          <a:p>
            <a:pPr>
              <a:defRPr/>
            </a:pPr>
            <a:fld id="{C2AE1851-A3E0-4C9E-8708-34AEE3CA220D}" type="slidenum">
              <a:rPr lang="en-GB" altLang="en-US" smtClean="0"/>
              <a:pPr>
                <a:defRPr/>
              </a:pPr>
              <a:t>6</a:t>
            </a:fld>
            <a:endParaRPr lang="en-GB" altLang="en-US"/>
          </a:p>
        </p:txBody>
      </p:sp>
      <p:sp>
        <p:nvSpPr>
          <p:cNvPr id="6" name="TextBox 5">
            <a:extLst>
              <a:ext uri="{FF2B5EF4-FFF2-40B4-BE49-F238E27FC236}">
                <a16:creationId xmlns:a16="http://schemas.microsoft.com/office/drawing/2014/main" id="{F446F833-76E3-4581-A1BB-6BBB8DE9F62F}"/>
              </a:ext>
            </a:extLst>
          </p:cNvPr>
          <p:cNvSpPr txBox="1"/>
          <p:nvPr/>
        </p:nvSpPr>
        <p:spPr>
          <a:xfrm>
            <a:off x="339047" y="6214030"/>
            <a:ext cx="3736920" cy="369332"/>
          </a:xfrm>
          <a:prstGeom prst="rect">
            <a:avLst/>
          </a:prstGeom>
          <a:noFill/>
          <a:ln>
            <a:solidFill>
              <a:schemeClr val="tx1"/>
            </a:solidFill>
          </a:ln>
        </p:spPr>
        <p:txBody>
          <a:bodyPr wrap="none" rtlCol="0">
            <a:spAutoFit/>
          </a:bodyPr>
          <a:lstStyle/>
          <a:p>
            <a:r>
              <a:rPr lang="en-GB" dirty="0"/>
              <a:t>* References in proceedings paper</a:t>
            </a:r>
          </a:p>
        </p:txBody>
      </p:sp>
    </p:spTree>
    <p:extLst>
      <p:ext uri="{BB962C8B-B14F-4D97-AF65-F5344CB8AC3E}">
        <p14:creationId xmlns:p14="http://schemas.microsoft.com/office/powerpoint/2010/main" val="5345850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15283-9D51-4492-88B0-B0EC1636CCDA}"/>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Derived potential</a:t>
            </a:r>
          </a:p>
        </p:txBody>
      </p:sp>
      <p:sp>
        <p:nvSpPr>
          <p:cNvPr id="3" name="Content Placeholder 2">
            <a:extLst>
              <a:ext uri="{FF2B5EF4-FFF2-40B4-BE49-F238E27FC236}">
                <a16:creationId xmlns:a16="http://schemas.microsoft.com/office/drawing/2014/main" id="{43988285-BA66-4B3E-8884-D0FC45673905}"/>
              </a:ext>
            </a:extLst>
          </p:cNvPr>
          <p:cNvSpPr>
            <a:spLocks noGrp="1"/>
          </p:cNvSpPr>
          <p:nvPr>
            <p:ph idx="1"/>
          </p:nvPr>
        </p:nvSpPr>
        <p:spPr/>
        <p:txBody>
          <a:bodyPr/>
          <a:lstStyle/>
          <a:p>
            <a:pPr marL="0" indent="0" algn="just">
              <a:buNone/>
            </a:pPr>
            <a:r>
              <a:rPr lang="pt-BR" sz="2400" b="1" dirty="0">
                <a:effectLst/>
                <a:latin typeface="Calibri" panose="020F0502020204030204" pitchFamily="34" charset="0"/>
                <a:ea typeface="Calibri" panose="020F0502020204030204" pitchFamily="34" charset="0"/>
                <a:cs typeface="Arial" panose="020B0604020202020204" pitchFamily="34" charset="0"/>
              </a:rPr>
              <a:t>Interaction		A (eV)		</a:t>
            </a:r>
            <a:r>
              <a:rPr lang="pt-BR" sz="2400" b="1" dirty="0">
                <a:effectLst/>
                <a:latin typeface="Calibri" panose="020F0502020204030204" pitchFamily="34" charset="0"/>
                <a:ea typeface="Calibri" panose="020F0502020204030204" pitchFamily="34" charset="0"/>
                <a:cs typeface="Arial" panose="020B0604020202020204" pitchFamily="34" charset="0"/>
                <a:sym typeface="Symbol" panose="05050102010706020507" pitchFamily="18" charset="2"/>
              </a:rPr>
              <a:t></a:t>
            </a:r>
            <a:r>
              <a:rPr lang="pt-BR" sz="2400" b="1" dirty="0">
                <a:effectLst/>
                <a:latin typeface="Calibri" panose="020F0502020204030204" pitchFamily="34" charset="0"/>
                <a:ea typeface="Calibri" panose="020F0502020204030204" pitchFamily="34" charset="0"/>
                <a:cs typeface="Arial" panose="020B0604020202020204" pitchFamily="34" charset="0"/>
              </a:rPr>
              <a:t> (</a:t>
            </a:r>
            <a:r>
              <a:rPr lang="en-GB" sz="2400" b="1" dirty="0">
                <a:effectLst/>
                <a:latin typeface="Calibri" panose="020F0502020204030204" pitchFamily="34" charset="0"/>
                <a:ea typeface="Calibri" panose="020F0502020204030204" pitchFamily="34" charset="0"/>
                <a:cs typeface="Times New Roman" panose="02020603050405020304" pitchFamily="18" charset="0"/>
              </a:rPr>
              <a:t>Å</a:t>
            </a:r>
            <a:r>
              <a:rPr lang="pt-BR" sz="2400" b="1" dirty="0">
                <a:effectLst/>
                <a:latin typeface="Calibri" panose="020F0502020204030204" pitchFamily="34" charset="0"/>
                <a:ea typeface="Calibri" panose="020F0502020204030204" pitchFamily="34" charset="0"/>
                <a:cs typeface="Arial" panose="020B0604020202020204" pitchFamily="34" charset="0"/>
              </a:rPr>
              <a:t>)		C (eV </a:t>
            </a:r>
            <a:r>
              <a:rPr lang="en-GB" sz="2400" b="1" dirty="0">
                <a:effectLst/>
                <a:latin typeface="Calibri" panose="020F0502020204030204" pitchFamily="34" charset="0"/>
                <a:ea typeface="Calibri" panose="020F0502020204030204" pitchFamily="34" charset="0"/>
                <a:cs typeface="Times New Roman" panose="02020603050405020304" pitchFamily="18" charset="0"/>
              </a:rPr>
              <a:t>Å</a:t>
            </a:r>
            <a:r>
              <a:rPr lang="pt-BR" sz="2400" b="1" baseline="30000" dirty="0">
                <a:effectLst/>
                <a:latin typeface="Calibri" panose="020F0502020204030204" pitchFamily="34" charset="0"/>
                <a:ea typeface="Calibri" panose="020F0502020204030204" pitchFamily="34" charset="0"/>
                <a:cs typeface="Arial" panose="020B0604020202020204" pitchFamily="34" charset="0"/>
              </a:rPr>
              <a:t>6</a:t>
            </a:r>
            <a:r>
              <a:rPr lang="pt-BR" sz="2400" b="1" dirty="0">
                <a:effectLst/>
                <a:latin typeface="Calibri" panose="020F0502020204030204" pitchFamily="34" charset="0"/>
                <a:ea typeface="Calibri" panose="020F0502020204030204" pitchFamily="34" charset="0"/>
                <a:cs typeface="Arial" panose="020B0604020202020204" pitchFamily="34" charset="0"/>
              </a:rPr>
              <a:t>)</a:t>
            </a:r>
            <a:endParaRPr lang="en-GB" sz="24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400" dirty="0">
                <a:effectLst/>
                <a:latin typeface="Calibri" panose="020F0502020204030204" pitchFamily="34" charset="0"/>
                <a:ea typeface="Calibri" panose="020F0502020204030204" pitchFamily="34" charset="0"/>
                <a:cs typeface="Arial" panose="020B0604020202020204" pitchFamily="34" charset="0"/>
              </a:rPr>
              <a:t>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400" dirty="0">
                <a:effectLst/>
                <a:latin typeface="Calibri" panose="020F0502020204030204" pitchFamily="34" charset="0"/>
                <a:ea typeface="Calibri" panose="020F0502020204030204" pitchFamily="34" charset="0"/>
                <a:cs typeface="Arial" panose="020B0604020202020204" pitchFamily="34" charset="0"/>
              </a:rPr>
              <a:t>Mg-F			1200.0		0.2664		0.0</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400" dirty="0">
                <a:effectLst/>
                <a:latin typeface="Calibri" panose="020F0502020204030204" pitchFamily="34" charset="0"/>
                <a:ea typeface="Calibri" panose="020F0502020204030204" pitchFamily="34" charset="0"/>
                <a:cs typeface="Arial" panose="020B0604020202020204" pitchFamily="34" charset="0"/>
              </a:rPr>
              <a:t>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400" dirty="0">
                <a:effectLst/>
                <a:latin typeface="Calibri" panose="020F0502020204030204" pitchFamily="34" charset="0"/>
                <a:ea typeface="Calibri" panose="020F0502020204030204" pitchFamily="34" charset="0"/>
                <a:cs typeface="Arial" panose="020B0604020202020204" pitchFamily="34" charset="0"/>
              </a:rPr>
              <a:t>F-F			1127.7		0.2753		15.8</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400" dirty="0">
                <a:effectLst/>
                <a:latin typeface="Calibri" panose="020F0502020204030204" pitchFamily="34" charset="0"/>
                <a:ea typeface="Calibri" panose="020F0502020204030204" pitchFamily="34" charset="0"/>
                <a:cs typeface="Arial" panose="020B0604020202020204" pitchFamily="34" charset="0"/>
              </a:rPr>
              <a:t>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400" dirty="0">
                <a:effectLst/>
                <a:latin typeface="Calibri" panose="020F0502020204030204" pitchFamily="34" charset="0"/>
                <a:ea typeface="Calibri" panose="020F0502020204030204" pitchFamily="34" charset="0"/>
                <a:cs typeface="Arial" panose="020B0604020202020204" pitchFamily="34" charset="0"/>
              </a:rPr>
              <a:t>Y</a:t>
            </a:r>
            <a:r>
              <a:rPr lang="pt-BR" sz="2400" baseline="-25000" dirty="0">
                <a:effectLst/>
                <a:latin typeface="Calibri" panose="020F0502020204030204" pitchFamily="34" charset="0"/>
                <a:ea typeface="Calibri" panose="020F0502020204030204" pitchFamily="34" charset="0"/>
                <a:cs typeface="Arial" panose="020B0604020202020204" pitchFamily="34" charset="0"/>
              </a:rPr>
              <a:t>F</a:t>
            </a:r>
            <a:r>
              <a:rPr lang="pt-BR" sz="2400" dirty="0">
                <a:effectLst/>
                <a:latin typeface="Calibri" panose="020F0502020204030204" pitchFamily="34" charset="0"/>
                <a:ea typeface="Calibri" panose="020F0502020204030204" pitchFamily="34" charset="0"/>
                <a:cs typeface="Arial" panose="020B0604020202020204" pitchFamily="34" charset="0"/>
              </a:rPr>
              <a:t> = -1.59 |e|, k = 20.77 eV</a:t>
            </a:r>
            <a:r>
              <a:rPr lang="pt-BR" sz="2400" b="1" dirty="0">
                <a:effectLst/>
                <a:latin typeface="Calibri" panose="020F0502020204030204" pitchFamily="34" charset="0"/>
                <a:ea typeface="Calibri" panose="020F0502020204030204" pitchFamily="34" charset="0"/>
                <a:cs typeface="Times New Roman" panose="02020603050405020304" pitchFamily="18" charset="0"/>
              </a:rPr>
              <a:t> </a:t>
            </a:r>
            <a:r>
              <a:rPr lang="en-GB" sz="2400" dirty="0">
                <a:effectLst/>
                <a:latin typeface="Calibri" panose="020F0502020204030204" pitchFamily="34" charset="0"/>
                <a:ea typeface="Calibri" panose="020F0502020204030204" pitchFamily="34" charset="0"/>
                <a:cs typeface="Times New Roman" panose="02020603050405020304" pitchFamily="18" charset="0"/>
              </a:rPr>
              <a:t>Å</a:t>
            </a:r>
            <a:r>
              <a:rPr lang="en-GB" sz="2400" baseline="30000" dirty="0">
                <a:effectLst/>
                <a:latin typeface="Calibri" panose="020F0502020204030204" pitchFamily="34" charset="0"/>
                <a:ea typeface="Calibri" panose="020F0502020204030204" pitchFamily="34" charset="0"/>
                <a:cs typeface="Arial" panose="020B0604020202020204" pitchFamily="34" charset="0"/>
              </a:rPr>
              <a:t> </a:t>
            </a:r>
            <a:r>
              <a:rPr lang="pt-BR" sz="2400" baseline="30000" dirty="0">
                <a:effectLst/>
                <a:latin typeface="Calibri" panose="020F0502020204030204" pitchFamily="34" charset="0"/>
                <a:ea typeface="Calibri" panose="020F0502020204030204" pitchFamily="34" charset="0"/>
                <a:cs typeface="Arial" panose="020B0604020202020204" pitchFamily="34" charset="0"/>
              </a:rPr>
              <a:t>-2</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pt-BR"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pt-BR" sz="2400" dirty="0">
                <a:effectLst/>
                <a:latin typeface="Calibri" panose="020F0502020204030204" pitchFamily="34" charset="0"/>
                <a:ea typeface="Calibri" panose="020F0502020204030204" pitchFamily="34" charset="0"/>
                <a:cs typeface="Times New Roman" panose="02020603050405020304" pitchFamily="18" charset="0"/>
              </a:rPr>
              <a:t>The potential for Th-F was transferred from the previous paper on Th in CaF</a:t>
            </a:r>
            <a:r>
              <a:rPr lang="pt-BR" sz="2400" baseline="-25000" dirty="0">
                <a:effectLst/>
                <a:latin typeface="Calibri" panose="020F0502020204030204" pitchFamily="34" charset="0"/>
                <a:ea typeface="Calibri" panose="020F0502020204030204" pitchFamily="34" charset="0"/>
                <a:cs typeface="Times New Roman" panose="02020603050405020304" pitchFamily="18" charset="0"/>
              </a:rPr>
              <a:t>2</a:t>
            </a:r>
            <a:r>
              <a:rPr lang="pt-BR" sz="2400" dirty="0">
                <a:effectLst/>
                <a:latin typeface="Calibri" panose="020F0502020204030204" pitchFamily="34" charset="0"/>
                <a:ea typeface="Calibri" panose="020F0502020204030204" pitchFamily="34" charset="0"/>
                <a:cs typeface="Times New Roman" panose="02020603050405020304" pitchFamily="18" charset="0"/>
              </a:rPr>
              <a:t> (Dessovic et al, 2014).</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Footer Placeholder 3">
            <a:extLst>
              <a:ext uri="{FF2B5EF4-FFF2-40B4-BE49-F238E27FC236}">
                <a16:creationId xmlns:a16="http://schemas.microsoft.com/office/drawing/2014/main" id="{A6DEC580-5AA6-490F-99DB-D891F3FD5C63}"/>
              </a:ext>
            </a:extLst>
          </p:cNvPr>
          <p:cNvSpPr>
            <a:spLocks noGrp="1"/>
          </p:cNvSpPr>
          <p:nvPr>
            <p:ph type="ftr" sz="quarter" idx="11"/>
          </p:nvPr>
        </p:nvSpPr>
        <p:spPr/>
        <p:txBody>
          <a:bodyPr/>
          <a:lstStyle/>
          <a:p>
            <a:pPr>
              <a:defRPr/>
            </a:pPr>
            <a:r>
              <a:rPr lang="en-GB" altLang="en-US"/>
              <a:t>ICDIM2020 - online 23-27 November 2020</a:t>
            </a:r>
          </a:p>
        </p:txBody>
      </p:sp>
      <p:sp>
        <p:nvSpPr>
          <p:cNvPr id="5" name="Slide Number Placeholder 4">
            <a:extLst>
              <a:ext uri="{FF2B5EF4-FFF2-40B4-BE49-F238E27FC236}">
                <a16:creationId xmlns:a16="http://schemas.microsoft.com/office/drawing/2014/main" id="{320CE161-B101-4488-9135-82EFBC4A061B}"/>
              </a:ext>
            </a:extLst>
          </p:cNvPr>
          <p:cNvSpPr>
            <a:spLocks noGrp="1"/>
          </p:cNvSpPr>
          <p:nvPr>
            <p:ph type="sldNum" sz="quarter" idx="12"/>
          </p:nvPr>
        </p:nvSpPr>
        <p:spPr/>
        <p:txBody>
          <a:bodyPr/>
          <a:lstStyle/>
          <a:p>
            <a:pPr>
              <a:defRPr/>
            </a:pPr>
            <a:fld id="{C2AE1851-A3E0-4C9E-8708-34AEE3CA220D}" type="slidenum">
              <a:rPr lang="en-GB" altLang="en-US" smtClean="0"/>
              <a:pPr>
                <a:defRPr/>
              </a:pPr>
              <a:t>7</a:t>
            </a:fld>
            <a:endParaRPr lang="en-GB" altLang="en-US"/>
          </a:p>
        </p:txBody>
      </p:sp>
    </p:spTree>
    <p:extLst>
      <p:ext uri="{BB962C8B-B14F-4D97-AF65-F5344CB8AC3E}">
        <p14:creationId xmlns:p14="http://schemas.microsoft.com/office/powerpoint/2010/main" val="6542033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9E0A1-3DA6-4035-A9E5-DA1B1848CCE4}"/>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Structural agreement</a:t>
            </a:r>
          </a:p>
        </p:txBody>
      </p:sp>
      <p:sp>
        <p:nvSpPr>
          <p:cNvPr id="3" name="Content Placeholder 2">
            <a:extLst>
              <a:ext uri="{FF2B5EF4-FFF2-40B4-BE49-F238E27FC236}">
                <a16:creationId xmlns:a16="http://schemas.microsoft.com/office/drawing/2014/main" id="{B5DE986F-785E-43E1-9ADA-8B366FCD7E5A}"/>
              </a:ext>
            </a:extLst>
          </p:cNvPr>
          <p:cNvSpPr>
            <a:spLocks noGrp="1"/>
          </p:cNvSpPr>
          <p:nvPr>
            <p:ph idx="1"/>
          </p:nvPr>
        </p:nvSpPr>
        <p:spPr/>
        <p:txBody>
          <a:bodyPr/>
          <a:lstStyle/>
          <a:p>
            <a:pPr marL="0" indent="0" algn="just">
              <a:buNone/>
            </a:pPr>
            <a:r>
              <a:rPr lang="pt-BR" sz="2400" b="1" dirty="0">
                <a:effectLst/>
                <a:latin typeface="Calibri" panose="020F0502020204030204" pitchFamily="34" charset="0"/>
                <a:ea typeface="Calibri" panose="020F0502020204030204" pitchFamily="34" charset="0"/>
                <a:cs typeface="Arial" panose="020B0604020202020204" pitchFamily="34" charset="0"/>
              </a:rPr>
              <a:t>Table 2: Comparison of experimental (Baur (1976)) and predicted structures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pt-BR" sz="2400" dirty="0">
                <a:effectLst/>
                <a:latin typeface="Calibri" panose="020F0502020204030204" pitchFamily="34" charset="0"/>
                <a:ea typeface="Calibri" panose="020F0502020204030204" pitchFamily="34" charset="0"/>
                <a:cs typeface="Arial" panose="020B0604020202020204" pitchFamily="34" charset="0"/>
              </a:rPr>
              <a:t>		Experimental (</a:t>
            </a:r>
            <a:r>
              <a:rPr lang="en-GB" sz="2400" dirty="0">
                <a:effectLst/>
                <a:latin typeface="Calibri" panose="020F0502020204030204" pitchFamily="34" charset="0"/>
                <a:ea typeface="Calibri" panose="020F0502020204030204" pitchFamily="34" charset="0"/>
                <a:cs typeface="Times New Roman" panose="02020603050405020304" pitchFamily="18" charset="0"/>
              </a:rPr>
              <a:t>Å)</a:t>
            </a:r>
            <a:r>
              <a:rPr lang="pt-BR" sz="2400" dirty="0">
                <a:effectLst/>
                <a:latin typeface="Calibri" panose="020F0502020204030204" pitchFamily="34" charset="0"/>
                <a:ea typeface="Calibri" panose="020F0502020204030204" pitchFamily="34" charset="0"/>
                <a:cs typeface="Arial" panose="020B0604020202020204" pitchFamily="34" charset="0"/>
              </a:rPr>
              <a:t>		Calculated (</a:t>
            </a:r>
            <a:r>
              <a:rPr lang="en-GB" sz="2400" dirty="0">
                <a:effectLst/>
                <a:latin typeface="Calibri" panose="020F0502020204030204" pitchFamily="34" charset="0"/>
                <a:ea typeface="Calibri" panose="020F0502020204030204" pitchFamily="34" charset="0"/>
                <a:cs typeface="Times New Roman" panose="02020603050405020304" pitchFamily="18" charset="0"/>
              </a:rPr>
              <a:t>Å</a:t>
            </a:r>
            <a:r>
              <a:rPr lang="pt-BR" sz="2400" dirty="0">
                <a:effectLst/>
                <a:latin typeface="Calibri" panose="020F0502020204030204" pitchFamily="34" charset="0"/>
                <a:ea typeface="Calibri" panose="020F0502020204030204" pitchFamily="34" charset="0"/>
                <a:cs typeface="Arial" panose="020B0604020202020204" pitchFamily="34" charset="0"/>
              </a:rPr>
              <a:t>)		% difference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400" dirty="0">
                <a:effectLst/>
                <a:latin typeface="Calibri" panose="020F0502020204030204" pitchFamily="34" charset="0"/>
                <a:ea typeface="Calibri" panose="020F0502020204030204" pitchFamily="34" charset="0"/>
                <a:cs typeface="Times New Roman" panose="02020603050405020304" pitchFamily="18" charset="0"/>
              </a:rPr>
              <a:t>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400" dirty="0">
                <a:effectLst/>
                <a:latin typeface="Calibri" panose="020F0502020204030204" pitchFamily="34" charset="0"/>
                <a:ea typeface="Calibri" panose="020F0502020204030204" pitchFamily="34" charset="0"/>
                <a:cs typeface="Times New Roman" panose="02020603050405020304" pitchFamily="18" charset="0"/>
              </a:rPr>
              <a:t>a = b 		4.6213				4.5312			-1.95</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400" dirty="0">
                <a:effectLst/>
                <a:latin typeface="Calibri" panose="020F0502020204030204" pitchFamily="34" charset="0"/>
                <a:ea typeface="Calibri" panose="020F0502020204030204" pitchFamily="34" charset="0"/>
                <a:cs typeface="Times New Roman" panose="02020603050405020304" pitchFamily="18" charset="0"/>
              </a:rPr>
              <a:t>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400" dirty="0">
                <a:effectLst/>
                <a:latin typeface="Calibri" panose="020F0502020204030204" pitchFamily="34" charset="0"/>
                <a:ea typeface="Calibri" panose="020F0502020204030204" pitchFamily="34" charset="0"/>
                <a:cs typeface="Times New Roman" panose="02020603050405020304" pitchFamily="18" charset="0"/>
              </a:rPr>
              <a:t>c		3.0519				3.0906			1.27</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GB" dirty="0"/>
          </a:p>
          <a:p>
            <a:r>
              <a:rPr lang="en-GB" sz="2800" dirty="0"/>
              <a:t>The normal criteria of % agreement of 2% or better is achieved.</a:t>
            </a:r>
          </a:p>
        </p:txBody>
      </p:sp>
      <p:sp>
        <p:nvSpPr>
          <p:cNvPr id="4" name="Footer Placeholder 3">
            <a:extLst>
              <a:ext uri="{FF2B5EF4-FFF2-40B4-BE49-F238E27FC236}">
                <a16:creationId xmlns:a16="http://schemas.microsoft.com/office/drawing/2014/main" id="{F4B0BAD9-FA00-4CB5-930A-86D318DE8C2E}"/>
              </a:ext>
            </a:extLst>
          </p:cNvPr>
          <p:cNvSpPr>
            <a:spLocks noGrp="1"/>
          </p:cNvSpPr>
          <p:nvPr>
            <p:ph type="ftr" sz="quarter" idx="11"/>
          </p:nvPr>
        </p:nvSpPr>
        <p:spPr/>
        <p:txBody>
          <a:bodyPr/>
          <a:lstStyle/>
          <a:p>
            <a:pPr>
              <a:defRPr/>
            </a:pPr>
            <a:r>
              <a:rPr lang="en-GB" altLang="en-US"/>
              <a:t>ICDIM2020 - online 23-27 November 2020</a:t>
            </a:r>
          </a:p>
        </p:txBody>
      </p:sp>
      <p:sp>
        <p:nvSpPr>
          <p:cNvPr id="5" name="Slide Number Placeholder 4">
            <a:extLst>
              <a:ext uri="{FF2B5EF4-FFF2-40B4-BE49-F238E27FC236}">
                <a16:creationId xmlns:a16="http://schemas.microsoft.com/office/drawing/2014/main" id="{11604A73-A58F-41B7-84BF-7CC27500180C}"/>
              </a:ext>
            </a:extLst>
          </p:cNvPr>
          <p:cNvSpPr>
            <a:spLocks noGrp="1"/>
          </p:cNvSpPr>
          <p:nvPr>
            <p:ph type="sldNum" sz="quarter" idx="12"/>
          </p:nvPr>
        </p:nvSpPr>
        <p:spPr/>
        <p:txBody>
          <a:bodyPr/>
          <a:lstStyle/>
          <a:p>
            <a:pPr>
              <a:defRPr/>
            </a:pPr>
            <a:fld id="{C2AE1851-A3E0-4C9E-8708-34AEE3CA220D}" type="slidenum">
              <a:rPr lang="en-GB" altLang="en-US" smtClean="0"/>
              <a:pPr>
                <a:defRPr/>
              </a:pPr>
              <a:t>8</a:t>
            </a:fld>
            <a:endParaRPr lang="en-GB" altLang="en-US"/>
          </a:p>
        </p:txBody>
      </p:sp>
    </p:spTree>
    <p:extLst>
      <p:ext uri="{BB962C8B-B14F-4D97-AF65-F5344CB8AC3E}">
        <p14:creationId xmlns:p14="http://schemas.microsoft.com/office/powerpoint/2010/main" val="38104890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127541-D917-46F6-AF89-DAFE92B5D2CC}"/>
              </a:ext>
            </a:extLst>
          </p:cNvPr>
          <p:cNvSpPr>
            <a:spLocks noGrp="1"/>
          </p:cNvSpPr>
          <p:nvPr>
            <p:ph type="title"/>
          </p:nvPr>
        </p:nvSpPr>
        <p:spPr/>
        <p:txBody>
          <a:bodyPr/>
          <a:lstStyle/>
          <a:p>
            <a:r>
              <a:rPr lang="en-GB" dirty="0">
                <a:latin typeface="Calibri" panose="020F0502020204030204" pitchFamily="34" charset="0"/>
                <a:cs typeface="Calibri" panose="020F0502020204030204" pitchFamily="34" charset="0"/>
              </a:rPr>
              <a:t>Defect calculations: formation energies</a:t>
            </a:r>
          </a:p>
        </p:txBody>
      </p:sp>
      <p:sp>
        <p:nvSpPr>
          <p:cNvPr id="3" name="Content Placeholder 2">
            <a:extLst>
              <a:ext uri="{FF2B5EF4-FFF2-40B4-BE49-F238E27FC236}">
                <a16:creationId xmlns:a16="http://schemas.microsoft.com/office/drawing/2014/main" id="{E4DE9572-661B-43DD-B833-A9B032F2E1BC}"/>
              </a:ext>
            </a:extLst>
          </p:cNvPr>
          <p:cNvSpPr>
            <a:spLocks noGrp="1"/>
          </p:cNvSpPr>
          <p:nvPr>
            <p:ph idx="1"/>
          </p:nvPr>
        </p:nvSpPr>
        <p:spPr/>
        <p:txBody>
          <a:bodyPr/>
          <a:lstStyle/>
          <a:p>
            <a:r>
              <a:rPr lang="en-GB" dirty="0">
                <a:latin typeface="Calibri" panose="020F0502020204030204" pitchFamily="34" charset="0"/>
                <a:cs typeface="Calibri" panose="020F0502020204030204" pitchFamily="34" charset="0"/>
              </a:rPr>
              <a:t>Using the Mott-Littleton approximation and the GULP code, defect properties were calculated.</a:t>
            </a:r>
          </a:p>
          <a:p>
            <a:pPr marL="0" indent="0">
              <a:buNone/>
            </a:pPr>
            <a:endParaRPr lang="en-GB" dirty="0"/>
          </a:p>
          <a:p>
            <a:pPr marL="0" indent="0" algn="just">
              <a:buNone/>
            </a:pPr>
            <a:r>
              <a:rPr lang="pt-BR" sz="2400" b="1" dirty="0">
                <a:effectLst/>
                <a:latin typeface="Calibri" panose="020F0502020204030204" pitchFamily="34" charset="0"/>
                <a:ea typeface="Calibri" panose="020F0502020204030204" pitchFamily="34" charset="0"/>
                <a:cs typeface="Times New Roman" panose="02020603050405020304" pitchFamily="18" charset="0"/>
              </a:rPr>
              <a:t>Defect (fractional coordinates)</a:t>
            </a:r>
            <a:r>
              <a:rPr lang="pt-BR" sz="2400" dirty="0">
                <a:effectLst/>
                <a:latin typeface="Calibri" panose="020F0502020204030204" pitchFamily="34" charset="0"/>
                <a:ea typeface="Calibri" panose="020F0502020204030204" pitchFamily="34" charset="0"/>
                <a:cs typeface="Times New Roman" panose="02020603050405020304" pitchFamily="18" charset="0"/>
              </a:rPr>
              <a:t>		</a:t>
            </a:r>
            <a:r>
              <a:rPr lang="pt-BR" sz="2400" b="1" dirty="0">
                <a:effectLst/>
                <a:latin typeface="Calibri" panose="020F0502020204030204" pitchFamily="34" charset="0"/>
                <a:ea typeface="Calibri" panose="020F0502020204030204" pitchFamily="34" charset="0"/>
                <a:cs typeface="Times New Roman" panose="02020603050405020304" pitchFamily="18" charset="0"/>
              </a:rPr>
              <a:t>Formation energy (eV)</a:t>
            </a:r>
            <a:endParaRPr lang="en-GB" sz="2400" b="1"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400" dirty="0">
                <a:effectLst/>
                <a:latin typeface="Calibri" panose="020F0502020204030204" pitchFamily="34" charset="0"/>
                <a:ea typeface="Calibri" panose="020F0502020204030204" pitchFamily="34" charset="0"/>
                <a:cs typeface="Times New Roman" panose="02020603050405020304" pitchFamily="18" charset="0"/>
              </a:rPr>
              <a:t> </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400" dirty="0">
                <a:effectLst/>
                <a:latin typeface="Calibri" panose="020F0502020204030204" pitchFamily="34" charset="0"/>
                <a:ea typeface="Calibri" panose="020F0502020204030204" pitchFamily="34" charset="0"/>
                <a:cs typeface="Times New Roman" panose="02020603050405020304" pitchFamily="18" charset="0"/>
              </a:rPr>
              <a:t>Mg vacancy (0.0, 0.0, 0.0)			25.71</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400" dirty="0">
                <a:effectLst/>
                <a:latin typeface="Calibri" panose="020F0502020204030204" pitchFamily="34" charset="0"/>
                <a:ea typeface="Calibri" panose="020F0502020204030204" pitchFamily="34" charset="0"/>
                <a:cs typeface="Times New Roman" panose="02020603050405020304" pitchFamily="18" charset="0"/>
              </a:rPr>
              <a:t>Mg interstitial (0.5, 0.0, 0.0)			-18.36</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400" dirty="0">
                <a:effectLst/>
                <a:latin typeface="Calibri" panose="020F0502020204030204" pitchFamily="34" charset="0"/>
                <a:ea typeface="Calibri" panose="020F0502020204030204" pitchFamily="34" charset="0"/>
                <a:cs typeface="Times New Roman" panose="02020603050405020304" pitchFamily="18" charset="0"/>
              </a:rPr>
              <a:t>F vacancy (0.3029, 0.3029, 0.0000)		6.03</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buNone/>
            </a:pPr>
            <a:r>
              <a:rPr lang="pt-BR" sz="2400" dirty="0">
                <a:effectLst/>
                <a:latin typeface="Calibri" panose="020F0502020204030204" pitchFamily="34" charset="0"/>
                <a:ea typeface="Calibri" panose="020F0502020204030204" pitchFamily="34" charset="0"/>
                <a:cs typeface="Times New Roman" panose="02020603050405020304" pitchFamily="18" charset="0"/>
              </a:rPr>
              <a:t>F interstitial (0.5, 0.0, 0.0)			-1.87</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dirty="0"/>
          </a:p>
        </p:txBody>
      </p:sp>
      <p:sp>
        <p:nvSpPr>
          <p:cNvPr id="4" name="Footer Placeholder 3">
            <a:extLst>
              <a:ext uri="{FF2B5EF4-FFF2-40B4-BE49-F238E27FC236}">
                <a16:creationId xmlns:a16="http://schemas.microsoft.com/office/drawing/2014/main" id="{4162AB09-54B2-48F9-9109-DAB698988E0C}"/>
              </a:ext>
            </a:extLst>
          </p:cNvPr>
          <p:cNvSpPr>
            <a:spLocks noGrp="1"/>
          </p:cNvSpPr>
          <p:nvPr>
            <p:ph type="ftr" sz="quarter" idx="11"/>
          </p:nvPr>
        </p:nvSpPr>
        <p:spPr/>
        <p:txBody>
          <a:bodyPr/>
          <a:lstStyle/>
          <a:p>
            <a:pPr>
              <a:defRPr/>
            </a:pPr>
            <a:r>
              <a:rPr lang="en-GB" altLang="en-US"/>
              <a:t>ICDIM2020 - online 23-27 November 2020</a:t>
            </a:r>
          </a:p>
        </p:txBody>
      </p:sp>
      <p:sp>
        <p:nvSpPr>
          <p:cNvPr id="5" name="Slide Number Placeholder 4">
            <a:extLst>
              <a:ext uri="{FF2B5EF4-FFF2-40B4-BE49-F238E27FC236}">
                <a16:creationId xmlns:a16="http://schemas.microsoft.com/office/drawing/2014/main" id="{83892C35-F2F3-4C22-8168-0A231F906D01}"/>
              </a:ext>
            </a:extLst>
          </p:cNvPr>
          <p:cNvSpPr>
            <a:spLocks noGrp="1"/>
          </p:cNvSpPr>
          <p:nvPr>
            <p:ph type="sldNum" sz="quarter" idx="12"/>
          </p:nvPr>
        </p:nvSpPr>
        <p:spPr/>
        <p:txBody>
          <a:bodyPr/>
          <a:lstStyle/>
          <a:p>
            <a:pPr>
              <a:defRPr/>
            </a:pPr>
            <a:fld id="{C2AE1851-A3E0-4C9E-8708-34AEE3CA220D}" type="slidenum">
              <a:rPr lang="en-GB" altLang="en-US" smtClean="0"/>
              <a:pPr>
                <a:defRPr/>
              </a:pPr>
              <a:t>9</a:t>
            </a:fld>
            <a:endParaRPr lang="en-GB" altLang="en-US"/>
          </a:p>
        </p:txBody>
      </p:sp>
    </p:spTree>
    <p:extLst>
      <p:ext uri="{BB962C8B-B14F-4D97-AF65-F5344CB8AC3E}">
        <p14:creationId xmlns:p14="http://schemas.microsoft.com/office/powerpoint/2010/main" val="131072826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280</TotalTime>
  <Words>2056</Words>
  <Application>Microsoft Office PowerPoint</Application>
  <PresentationFormat>Widescreen</PresentationFormat>
  <Paragraphs>191</Paragraphs>
  <Slides>23</Slides>
  <Notes>1</Notes>
  <HiddenSlides>0</HiddenSlides>
  <MMClips>0</MMClips>
  <ScaleCrop>false</ScaleCrop>
  <HeadingPairs>
    <vt:vector size="8" baseType="variant">
      <vt:variant>
        <vt:lpstr>Fonts Used</vt:lpstr>
      </vt:variant>
      <vt:variant>
        <vt:i4>2</vt:i4>
      </vt:variant>
      <vt:variant>
        <vt:lpstr>Theme</vt:lpstr>
      </vt:variant>
      <vt:variant>
        <vt:i4>2</vt:i4>
      </vt:variant>
      <vt:variant>
        <vt:lpstr>Embedded OLE Servers</vt:lpstr>
      </vt:variant>
      <vt:variant>
        <vt:i4>1</vt:i4>
      </vt:variant>
      <vt:variant>
        <vt:lpstr>Slide Titles</vt:lpstr>
      </vt:variant>
      <vt:variant>
        <vt:i4>23</vt:i4>
      </vt:variant>
    </vt:vector>
  </HeadingPairs>
  <TitlesOfParts>
    <vt:vector size="28" baseType="lpstr">
      <vt:lpstr>Arial</vt:lpstr>
      <vt:lpstr>Calibri</vt:lpstr>
      <vt:lpstr>Default Design</vt:lpstr>
      <vt:lpstr>Default Design</vt:lpstr>
      <vt:lpstr>Picture</vt:lpstr>
      <vt:lpstr>COMPUTER MODELLING OF INTRINSIC DEFECTS AND Th INCORPORATION IN MgF2: WHAT WE CAN LEARN FROM ATOMISTIC MODELLING AND DFT APPROACHES</vt:lpstr>
      <vt:lpstr>Plan for talk</vt:lpstr>
      <vt:lpstr>Background and motivation: nuclear clocks</vt:lpstr>
      <vt:lpstr>Previous work – modelling Th in LiCaAlF6/LiSrAlF6 &amp; CaF2</vt:lpstr>
      <vt:lpstr>Solution schemes for Th4+ incorporation in LiCaAlF6/LiSrAlF6 &amp; CaF2</vt:lpstr>
      <vt:lpstr>Moving to MgF2</vt:lpstr>
      <vt:lpstr>Derived potential</vt:lpstr>
      <vt:lpstr>Structural agreement</vt:lpstr>
      <vt:lpstr>Defect calculations: formation energies</vt:lpstr>
      <vt:lpstr>Defect calculations: Frenkel &amp; Schottky energies</vt:lpstr>
      <vt:lpstr>Modelling Th in MgF2 – solution schemes</vt:lpstr>
      <vt:lpstr>Modelling Th in MgF2 – solution energy expressions</vt:lpstr>
      <vt:lpstr>Unbound solution energies for Th doping</vt:lpstr>
      <vt:lpstr>Bound solution energies</vt:lpstr>
      <vt:lpstr>Conclusions from atomistic calculations</vt:lpstr>
      <vt:lpstr>Recent DFT study of Th in MgF2</vt:lpstr>
      <vt:lpstr>Discussion of this paper</vt:lpstr>
      <vt:lpstr>Predictions from the DFT paper (i)</vt:lpstr>
      <vt:lpstr>Predictions from the DFT paper (ii)</vt:lpstr>
      <vt:lpstr>Predictions from the DFT paper (iii)</vt:lpstr>
      <vt:lpstr>Defect formation energies for Th doping</vt:lpstr>
      <vt:lpstr>Conclusions on comparison of methods</vt:lpstr>
      <vt:lpstr>Overall conclusions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MODELLING OF INTRINSIC DEFECTS AND Th INCORPORATION IN MgF2: WHAT WE CAN LEARN FROM ATOMISTIC MODELLING AND DFT APPROACHES</dc:title>
  <dc:creator>Rob Jackson</dc:creator>
  <cp:lastModifiedBy>Rob Jackson</cp:lastModifiedBy>
  <cp:revision>31</cp:revision>
  <dcterms:created xsi:type="dcterms:W3CDTF">2020-11-08T13:29:00Z</dcterms:created>
  <dcterms:modified xsi:type="dcterms:W3CDTF">2020-11-20T16:56:56Z</dcterms:modified>
</cp:coreProperties>
</file>