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48" r:id="rId2"/>
    <p:sldMasterId id="2147483711" r:id="rId3"/>
    <p:sldMasterId id="2147483714" r:id="rId4"/>
  </p:sldMasterIdLst>
  <p:notesMasterIdLst>
    <p:notesMasterId r:id="rId20"/>
  </p:notesMasterIdLst>
  <p:sldIdLst>
    <p:sldId id="263" r:id="rId5"/>
    <p:sldId id="257" r:id="rId6"/>
    <p:sldId id="261" r:id="rId7"/>
    <p:sldId id="267" r:id="rId8"/>
    <p:sldId id="266" r:id="rId9"/>
    <p:sldId id="271" r:id="rId10"/>
    <p:sldId id="259" r:id="rId11"/>
    <p:sldId id="262" r:id="rId12"/>
    <p:sldId id="264" r:id="rId13"/>
    <p:sldId id="268" r:id="rId14"/>
    <p:sldId id="265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A6BB6-7FBF-4297-A7D7-2AB64873BE7A}" type="datetimeFigureOut">
              <a:rPr lang="en-GB" smtClean="0"/>
              <a:t>05/07/2022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920C5-CA5C-4785-821B-1F00F0A8A84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1485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Eurodim2022 - Ghent, Belgium - 3-8 July 2022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AE1851-A3E0-4C9E-8708-34AEE3CA220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4039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Eurodim2022 - Ghent, Belgium - 3-8 July 2022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B3A5-88E4-4661-BB32-C6598987488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12651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pPr>
              <a:defRPr/>
            </a:pPr>
            <a:r>
              <a:rPr lang="en-GB" altLang="en-US"/>
              <a:t>Eurodim2022 - Ghent, Belgium - 3-8 July 2022</a:t>
            </a:r>
            <a:endParaRPr lang="en-GB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pPr>
              <a:defRPr/>
            </a:pPr>
            <a:fld id="{FF260A91-4EF8-4765-8A61-C24B459DC011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3553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Eurodim2022 - Ghent, Belgium - 3-8 July 2022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260A91-4EF8-4765-8A61-C24B459DC0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6544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09600" y="6245226"/>
            <a:ext cx="10261600" cy="307975"/>
          </a:xfrm>
          <a:ln/>
        </p:spPr>
        <p:txBody>
          <a:bodyPr/>
          <a:lstStyle>
            <a:lvl1pPr>
              <a:defRPr lang="en-GB" sz="1400" b="1" smtClean="0">
                <a:effectLst/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Eurodim2022 - Ghent, Belgium - 3-8 July 2022</a:t>
            </a:r>
            <a:endParaRPr lang="en-GB" alt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972800" y="6245225"/>
            <a:ext cx="609600" cy="476250"/>
          </a:xfrm>
          <a:ln/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1430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F9DD-91DD-4846-A2A2-FEF45786265C}" type="datetime1">
              <a:rPr lang="en-GB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Vienna talk, September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74638"/>
            <a:ext cx="802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48768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altLang="en-US"/>
              <a:t>Eurodim2022 - Ghent, Belgium - 3-8 July 2022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A769A5-7605-45A0-8A48-4D76EC1AD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aphicFrame>
        <p:nvGraphicFramePr>
          <p:cNvPr id="1032" name="Object 2"/>
          <p:cNvGraphicFramePr>
            <a:graphicFrameLocks noChangeAspect="1"/>
          </p:cNvGraphicFramePr>
          <p:nvPr userDrawn="1"/>
        </p:nvGraphicFramePr>
        <p:xfrm>
          <a:off x="10382251" y="214314"/>
          <a:ext cx="13335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5" imgW="2686685" imgH="4201185" progId="Word.Picture.8">
                  <p:embed/>
                </p:oleObj>
              </mc:Choice>
              <mc:Fallback>
                <p:oleObj name="Picture" r:id="rId5" imgW="2686685" imgH="4201185" progId="Word.Picture.8">
                  <p:embed/>
                  <p:pic>
                    <p:nvPicPr>
                      <p:cNvPr id="10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10382251" y="214314"/>
                        <a:ext cx="13335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11021"/>
            <a:ext cx="1015999" cy="12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2" r:id="rId2"/>
    <p:sldLayoutId id="2147483702" r:id="rId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74638"/>
            <a:ext cx="80264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48768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altLang="en-US"/>
              <a:t>Eurodim2022 - Ghent, Belgium - 3-8 July 2022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A769A5-7605-45A0-8A48-4D76EC1AD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graphicFrame>
        <p:nvGraphicFramePr>
          <p:cNvPr id="1032" name="Object 2"/>
          <p:cNvGraphicFramePr>
            <a:graphicFrameLocks noChangeAspect="1"/>
          </p:cNvGraphicFramePr>
          <p:nvPr userDrawn="1"/>
        </p:nvGraphicFramePr>
        <p:xfrm>
          <a:off x="10382251" y="214314"/>
          <a:ext cx="1333500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2686685" imgH="4201185" progId="Word.Picture.8">
                  <p:embed/>
                </p:oleObj>
              </mc:Choice>
              <mc:Fallback>
                <p:oleObj name="Picture" r:id="rId3" imgW="2686685" imgH="4201185" progId="Word.Picture.8">
                  <p:embed/>
                  <p:pic>
                    <p:nvPicPr>
                      <p:cNvPr id="103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9344" t="5655" r="54669" b="68980"/>
                      <a:stretch>
                        <a:fillRect/>
                      </a:stretch>
                    </p:blipFill>
                    <p:spPr bwMode="auto">
                      <a:xfrm>
                        <a:off x="10382251" y="214314"/>
                        <a:ext cx="1333500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11021"/>
            <a:ext cx="1015999" cy="12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274638"/>
            <a:ext cx="9448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Click to edit Master text styles</a:t>
            </a:r>
          </a:p>
          <a:p>
            <a:pPr lvl="1"/>
            <a:r>
              <a:rPr lang="en-GB" altLang="en-US" dirty="0"/>
              <a:t>Second level</a:t>
            </a:r>
          </a:p>
          <a:p>
            <a:pPr lvl="2"/>
            <a:r>
              <a:rPr lang="en-GB" altLang="en-US" dirty="0"/>
              <a:t>Third level</a:t>
            </a:r>
          </a:p>
          <a:p>
            <a:pPr lvl="3"/>
            <a:r>
              <a:rPr lang="en-GB" altLang="en-US" dirty="0"/>
              <a:t>Fourth level</a:t>
            </a:r>
          </a:p>
          <a:p>
            <a:pPr lvl="4"/>
            <a:r>
              <a:rPr lang="en-GB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5225"/>
            <a:ext cx="4876800" cy="476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GB" altLang="en-US"/>
              <a:t>Eurodim2022 - Ghent, Belgium - 3-8 July 2022</a:t>
            </a:r>
            <a:endParaRPr lang="en-GB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0A769A5-7605-45A0-8A48-4D76EC1AD30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pic>
        <p:nvPicPr>
          <p:cNvPr id="1036" name="Picture 1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11021"/>
            <a:ext cx="1015999" cy="1203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341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857173-1424-4FDA-979B-8F8B32AACDDF}" type="datetime1">
              <a:rPr lang="en-GB" smtClean="0"/>
              <a:pPr/>
              <a:t>05/07/2022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Vienna talk, September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786" y="1561361"/>
            <a:ext cx="11537877" cy="2146991"/>
          </a:xfrm>
          <a:noFill/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Computer modelling of the concentration dependence of Th</a:t>
            </a:r>
            <a:r>
              <a:rPr lang="en-GB" sz="3200" b="1" baseline="30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4+</a:t>
            </a: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ion doping in LiCaAlF</a:t>
            </a:r>
            <a:r>
              <a:rPr lang="en-GB" sz="3200" b="1" baseline="-25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6</a:t>
            </a:r>
            <a:r>
              <a:rPr lang="en-GB" sz="32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: preliminary results</a:t>
            </a:r>
            <a:endParaRPr lang="en-GB" sz="3200" baseline="-250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04785" y="3914918"/>
            <a:ext cx="11537878" cy="273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Robert A Jackson and Helen A Watts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School of Chemical &amp; Physical Sciences, Keele University, Keele, Staffs ST5 5BG, UK</a:t>
            </a:r>
          </a:p>
          <a:p>
            <a:pPr eaLnBrk="1" hangingPunct="1">
              <a:lnSpc>
                <a:spcPct val="90000"/>
              </a:lnSpc>
            </a:pPr>
            <a:endParaRPr lang="en-GB" alt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Mário E G Valerio</a:t>
            </a:r>
            <a:endParaRPr lang="en-GB" altLang="en-US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Department of Physics, Federal University of Sergipe, 49.100-000 São </a:t>
            </a:r>
            <a:r>
              <a:rPr lang="en-GB" altLang="en-US" sz="2600" dirty="0" err="1">
                <a:latin typeface="Calibri" panose="020F0502020204030204" pitchFamily="34" charset="0"/>
                <a:cs typeface="Calibri" panose="020F0502020204030204" pitchFamily="34" charset="0"/>
              </a:rPr>
              <a:t>Cristóvão</a:t>
            </a:r>
            <a:r>
              <a:rPr lang="en-GB" altLang="en-US" sz="2600" dirty="0">
                <a:latin typeface="Calibri" panose="020F0502020204030204" pitchFamily="34" charset="0"/>
                <a:cs typeface="Calibri" panose="020F0502020204030204" pitchFamily="34" charset="0"/>
              </a:rPr>
              <a:t>, Brazil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34712B6-7E31-4A6D-8974-6EF97727A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28118" y="188510"/>
            <a:ext cx="3409024" cy="126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401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8C710-3B85-443E-AB62-23AA52C1C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Moving forward – more comparison with DFT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BC030-3C02-4510-8743-F9E6D7B60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535837"/>
            <a:ext cx="10972800" cy="4590327"/>
          </a:xfrm>
        </p:spPr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We were encouraged by the agreement with DFT for Th-CaF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However, DFT appeared to predict different schemes for Th in MgF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(discussed in my ICDIM2020 presentation) and in LiCaAlF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(recent ongoing work in the Schumm group). What could be the cause?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Solution energies vs defect formation energies?</a:t>
            </a:r>
          </a:p>
          <a:p>
            <a:pPr lvl="2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Are we calculating the same thing?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Concentration effects (Mott-Littleton (ML) vs supercells)?</a:t>
            </a:r>
          </a:p>
          <a:p>
            <a:pPr lvl="2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DFT calculations are performed using supercells, so Th concentrations are finite as opposed to being infinitely dilute.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So, doing supercell calculations with atomistic potentials makes sense.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0285E8-82DA-4595-B42F-3D62A0A6B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Eurodim2022 - Ghent, Belgium - 3-8 July 2022</a:t>
            </a:r>
            <a:endParaRPr lang="en-GB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A2061-E028-4B32-8C7F-FCE3BD7E7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92838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08A5E-37C2-47F5-A42C-E909E7428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Preliminary results of supercell calculations on LiCaAlF</a:t>
            </a:r>
            <a:r>
              <a:rPr lang="en-GB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sz="3200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E084FB-E1D3-4046-8DC4-E7ADF0002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 (2x2x2) supercell was modelled (for comparison with the DFT results).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To confirm that the defect properties of LiCaAlF</a:t>
            </a:r>
            <a:r>
              <a:rPr lang="en-GB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are being modelled consistently, we calculated defect formation energies and compared them with ML results:</a:t>
            </a:r>
          </a:p>
          <a:p>
            <a:pPr marL="457200" lvl="1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							Agreement is ~5% </a:t>
            </a:r>
          </a:p>
          <a:p>
            <a:pPr marL="457200" lvl="1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							(might improve for a larger SC)</a:t>
            </a:r>
          </a:p>
          <a:p>
            <a:pPr marL="457200" lvl="1" indent="0">
              <a:buNone/>
            </a:pP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							- need to repeat with larger cells</a:t>
            </a:r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lvl="1"/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  <a:p>
            <a:pPr marL="457200" lvl="1" indent="0">
              <a:buNone/>
            </a:pPr>
            <a:endParaRPr lang="en-GB" sz="24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480F95-127F-4024-A08A-39174139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Eurodim2022 - Ghent, Belgium - 3-8 July 2022</a:t>
            </a:r>
            <a:endParaRPr lang="en-GB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54C4C5-2492-409D-817C-255E8030D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86B44EC-C4B6-44B5-9211-471709DC9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47693"/>
              </p:ext>
            </p:extLst>
          </p:nvPr>
        </p:nvGraphicFramePr>
        <p:xfrm>
          <a:off x="1500810" y="3429000"/>
          <a:ext cx="4814656" cy="1688150"/>
        </p:xfrm>
        <a:graphic>
          <a:graphicData uri="http://schemas.openxmlformats.org/drawingml/2006/table">
            <a:tbl>
              <a:tblPr firstRow="1" firstCol="1" bandRow="1"/>
              <a:tblGrid>
                <a:gridCol w="579521">
                  <a:extLst>
                    <a:ext uri="{9D8B030D-6E8A-4147-A177-3AD203B41FA5}">
                      <a16:colId xmlns:a16="http://schemas.microsoft.com/office/drawing/2014/main" val="2383587655"/>
                    </a:ext>
                  </a:extLst>
                </a:gridCol>
                <a:gridCol w="1432575">
                  <a:extLst>
                    <a:ext uri="{9D8B030D-6E8A-4147-A177-3AD203B41FA5}">
                      <a16:colId xmlns:a16="http://schemas.microsoft.com/office/drawing/2014/main" val="769656350"/>
                    </a:ext>
                  </a:extLst>
                </a:gridCol>
                <a:gridCol w="2802560">
                  <a:extLst>
                    <a:ext uri="{9D8B030D-6E8A-4147-A177-3AD203B41FA5}">
                      <a16:colId xmlns:a16="http://schemas.microsoft.com/office/drawing/2014/main" val="331298654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ML values (eV) 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SC values (eV)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90001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V’’</a:t>
                      </a:r>
                      <a:r>
                        <a:rPr lang="en-GB" sz="1800" baseline="-25000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23.23 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21.91 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66706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V’’’</a:t>
                      </a:r>
                      <a:r>
                        <a:rPr lang="en-GB" sz="1800" baseline="-25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60.93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56.13 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612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V’</a:t>
                      </a:r>
                      <a:r>
                        <a:rPr lang="en-GB" sz="1800" baseline="-250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Li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8.32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8.08 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2527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lang="en-GB" sz="1800" baseline="30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  <a:sym typeface="Symbol" panose="05050102010706020507" pitchFamily="18" charset="2"/>
                        </a:rPr>
                        <a:t></a:t>
                      </a:r>
                      <a:r>
                        <a:rPr lang="en-GB" sz="1800" baseline="-25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6.39 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6.05 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28575" marB="28575">
                    <a:lnL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0909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894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6960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02DD-711A-440D-8018-F64680679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(Very) preliminary results of supercell calculations on Th-LiCaAlF</a:t>
            </a:r>
            <a:r>
              <a:rPr lang="en-GB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C4291-6D65-46EC-9B58-61A90F62B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Single Th occupancy in a 2x2x2 supercell: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F interstitial charge compensation: solution energy 2.91 eV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Ca vacancy charge compensation: solution energy 3.64 eV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Higher Th concentration: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2 Th + 2 Ca vacancy charge comp: solution energy 3.72 eV (per Th)</a:t>
            </a:r>
          </a:p>
          <a:p>
            <a:pPr marL="914400" lvl="1" indent="-457200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 these calculations suggest (</a:t>
            </a:r>
            <a:r>
              <a:rPr lang="en-GB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) that F interstitial mechanism is still preferred, and (ii) that increasing doping concentration increases doping cost. But larger cells and higher concentrations need to be tested …</a:t>
            </a:r>
          </a:p>
          <a:p>
            <a:pPr lvl="1"/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CC11A0-1875-4D0E-A928-5A2884B07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Eurodim2022 - Ghent, Belgium - 3-8 July 2022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A3897AC-F62B-4E6D-8465-15A367B4A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155871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48D-A1A1-4AFB-AF40-AAF402C1C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97961B-240C-43CB-B0DC-AE5D251C6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So far, we are seeing agreement between the supercell and Mott-Littleton calculations, which doesn’t help in understanding the disagreement with DFT.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But we need to use larger supercells to enable higher dopant concentrations, and also look at different configurations of dopants in the supercells.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Further discussions with those carrying out the DFT calculations are needed.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8E69A1-F583-4517-979F-11170C76A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Eurodim2022 - Ghent, Belgium - 3-8 July 2022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4B6DCF-08D4-4615-9E1E-1AD11215B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256462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7BA23-4F4B-49CF-955F-0F618DA491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1C9F0-CAF4-4585-9B22-12B3318CF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My co-authors Mário Valerio and Helen Watts.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Eric Hudson (UCLA) and Thorsten Schumm (TUW) for introducing me to the nuclear clocks project, which rather like LiNbO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is a project which ‘keeps giving’.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Henk Vrielink and Dirk Poelman for masterminding this ‘two conference’ event.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Finally, thanks for listening!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3C378-F73C-4AB0-9B68-FB705D7A6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Eurodim2022 - Ghent, Belgium - 3-8 July 2022</a:t>
            </a:r>
            <a:endParaRPr lang="en-GB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9AB389-C2CC-46DD-90E0-52CF59FF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14</a:t>
            </a:fld>
            <a:endParaRPr lang="en-GB" altLang="en-US" dirty="0"/>
          </a:p>
        </p:txBody>
      </p:sp>
      <p:pic>
        <p:nvPicPr>
          <p:cNvPr id="7" name="Picture 6" descr="Row of glasses of beer">
            <a:extLst>
              <a:ext uri="{FF2B5EF4-FFF2-40B4-BE49-F238E27FC236}">
                <a16:creationId xmlns:a16="http://schemas.microsoft.com/office/drawing/2014/main" id="{1250797F-7CE9-435F-9693-8AC7D1AA3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184" y="4039340"/>
            <a:ext cx="2847750" cy="189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430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4F9DD-91DD-4846-A2A2-FEF45786265C}" type="datetime1">
              <a:rPr lang="en-GB" smtClean="0"/>
              <a:pPr/>
              <a:t>05/07/2022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Vienna talk, September 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2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Plan for talk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idx="1"/>
          </p:nvPr>
        </p:nvSpPr>
        <p:spPr>
          <a:xfrm>
            <a:off x="380143" y="1600201"/>
            <a:ext cx="11548153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Background and motivation – nuclear clocks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Application of modelling in this project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Methodology employed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Previous work – modelling Th in LiCaAlF</a:t>
            </a:r>
            <a:r>
              <a:rPr lang="en-GB" alt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/LiSrAlF</a:t>
            </a:r>
            <a:r>
              <a:rPr lang="en-GB" alt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 &amp; CaF</a:t>
            </a:r>
            <a:r>
              <a:rPr lang="en-GB" alt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Supercell calculations: basic defects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Supercell calculations: Th doping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GB" altLang="en-US" dirty="0">
                <a:latin typeface="Calibri" panose="020F0502020204030204" pitchFamily="34" charset="0"/>
                <a:cs typeface="Calibri" panose="020F0502020204030204" pitchFamily="34" charset="0"/>
              </a:rPr>
              <a:t>Conclusions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5B3B1C-F842-4EA4-AAAD-E9AEB671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Eurodim2022 - Ghent, Belgium - 3-8 July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4A91D-A168-46A9-82B9-D95108DFE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69555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FAE60-CA92-45BC-84C3-E8938F47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795" y="254089"/>
            <a:ext cx="8520701" cy="1143000"/>
          </a:xfrm>
        </p:spPr>
        <p:txBody>
          <a:bodyPr>
            <a:noAutofit/>
          </a:bodyPr>
          <a:lstStyle/>
          <a:p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Background and motivation:</a:t>
            </a:r>
            <a:b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nuclear clocks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571D3-74AC-4B30-9FE3-748391DF92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This study originated when I was approached by two research groups who were developing nuclear clocks by embedding the 229 isotope of Th into transparent crystals.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They were interested in the energetically preferred location of Th in the crystal.</a:t>
            </a:r>
          </a:p>
          <a:p>
            <a:r>
              <a:rPr lang="en-GB" sz="3200" b="1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229</a:t>
            </a:r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is being investigated for use in ‘nuclear clocks’; its first nuclear excited state is (unusually) only ~ 8 eV above the ground state, and can be probed by VUV radiation.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These promise up to 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 orders of magnitude improvement in precision over next generation atomic clocks, as well as enhanced stability.</a:t>
            </a:r>
          </a:p>
          <a:p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562EC-EFC8-401A-AFC2-0BC7E21F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Eurodim2022 - Ghent, Belgium - 3-8 July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1FA0C-9CF1-4F40-9665-4A6FEE82B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596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2E300-8065-4BCB-B2F3-F33AE25C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Applications of modelling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CA781-FC71-4F87-B6E4-B4D7C3B58D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Atomistic modelling has been used to predict the lowest energy schemes for Th doping in host materials, including the charge compensating defects. This allows Th dopant sites to be predicted.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This information is useful with device applications in mind.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QM (usually DFT) calculations can be used to look at any effect on electronic and optical properties of charge compensating defects.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DFT has also been used to look at the relative energetics of different doping schemes, and agreement with atomistic modelling is important to achieve here – to be discussed later.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37E34-9F91-4BF3-9BE4-305B1642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Eurodim2022 - Ghent, Belgium - 3-8 July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707732-9609-4597-8DB6-757A02898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0835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D1BDE-1394-4947-B4BA-991613C24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Methodology – 1. Potentials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676AB-FCB7-4D4E-99CC-54A28CB3A7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Materials are modelled by potentials fitted to structures (and properties, when available). </a:t>
            </a:r>
          </a:p>
          <a:p>
            <a:pPr algn="just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 Buckingham potential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is used, supplemented by an electrostatic term. Ionic polarisability can be included via the shell model.</a:t>
            </a:r>
          </a:p>
          <a:p>
            <a:pPr marL="0" indent="0" algn="just">
              <a:buNone/>
            </a:pPr>
            <a:r>
              <a:rPr lang="en-GB" sz="2800" b="1" dirty="0"/>
              <a:t>	</a:t>
            </a:r>
            <a:r>
              <a:rPr lang="en-GB" sz="2800" dirty="0"/>
              <a:t>V(r) = </a:t>
            </a:r>
            <a:r>
              <a:rPr lang="en-GB" sz="2800" dirty="0">
                <a:solidFill>
                  <a:srgbClr val="FF0000"/>
                </a:solidFill>
              </a:rPr>
              <a:t>q</a:t>
            </a:r>
            <a:r>
              <a:rPr lang="en-GB" sz="2800" baseline="-25000" dirty="0">
                <a:solidFill>
                  <a:srgbClr val="FF0000"/>
                </a:solidFill>
              </a:rPr>
              <a:t>1</a:t>
            </a:r>
            <a:r>
              <a:rPr lang="en-GB" sz="2800" dirty="0">
                <a:solidFill>
                  <a:srgbClr val="FF0000"/>
                </a:solidFill>
              </a:rPr>
              <a:t>q</a:t>
            </a:r>
            <a:r>
              <a:rPr lang="en-GB" sz="2800" baseline="-25000" dirty="0">
                <a:solidFill>
                  <a:srgbClr val="FF0000"/>
                </a:solidFill>
              </a:rPr>
              <a:t>2</a:t>
            </a:r>
            <a:r>
              <a:rPr lang="en-GB" sz="2800" dirty="0">
                <a:solidFill>
                  <a:srgbClr val="FF0000"/>
                </a:solidFill>
              </a:rPr>
              <a:t>/r</a:t>
            </a:r>
            <a:r>
              <a:rPr lang="en-GB" sz="2800" dirty="0"/>
              <a:t> +  </a:t>
            </a:r>
            <a:r>
              <a:rPr lang="en-GB" sz="2800" b="1" dirty="0"/>
              <a:t>A</a:t>
            </a:r>
            <a:r>
              <a:rPr lang="en-GB" sz="2800" dirty="0"/>
              <a:t> exp (-r/</a:t>
            </a:r>
            <a:r>
              <a:rPr lang="en-GB" sz="2800" b="1" dirty="0">
                <a:sym typeface="Symbol"/>
              </a:rPr>
              <a:t></a:t>
            </a:r>
            <a:r>
              <a:rPr lang="en-GB" sz="2800" dirty="0"/>
              <a:t>) – </a:t>
            </a:r>
            <a:r>
              <a:rPr lang="en-GB" sz="2800" b="1" dirty="0"/>
              <a:t>C</a:t>
            </a:r>
            <a:r>
              <a:rPr lang="en-GB" sz="2800" dirty="0"/>
              <a:t>r</a:t>
            </a:r>
            <a:r>
              <a:rPr lang="en-GB" sz="2800" baseline="30000" dirty="0"/>
              <a:t>-6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1" kern="1200" dirty="0">
              <a:solidFill>
                <a:prstClr val="black"/>
              </a:solidFill>
              <a:latin typeface="Calibri"/>
            </a:endParaRPr>
          </a:p>
          <a:p>
            <a:pPr lvl="1"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kern="1200" dirty="0">
                <a:solidFill>
                  <a:prstClr val="black"/>
                </a:solidFill>
                <a:latin typeface="Calibri"/>
              </a:rPr>
              <a:t>Results of fitting to LiCaAlF</a:t>
            </a:r>
            <a:r>
              <a:rPr lang="en-GB" sz="2400" kern="1200" baseline="-25000" dirty="0">
                <a:solidFill>
                  <a:prstClr val="black"/>
                </a:solidFill>
                <a:latin typeface="Calibri"/>
              </a:rPr>
              <a:t>6</a:t>
            </a:r>
            <a:r>
              <a:rPr lang="en-GB" sz="2400" kern="1200" dirty="0">
                <a:solidFill>
                  <a:prstClr val="black"/>
                </a:solidFill>
                <a:latin typeface="Calibri"/>
              </a:rPr>
              <a:t> crystal structure: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Lattice Parameter	Exp. Value	Calc. value	% difference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a=b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Å)</a:t>
            </a:r>
            <a:r>
              <a:rPr lang="en-GB" sz="2000" kern="1200" dirty="0">
                <a:solidFill>
                  <a:prstClr val="black"/>
                </a:solidFill>
                <a:latin typeface="Calibri"/>
              </a:rPr>
              <a:t>	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5.01		5.03		0.42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 (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Å)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9.64		9.62		-0.24	       		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anose="05050102010706020507" pitchFamily="18" charset="2"/>
              </a:rPr>
              <a:t> ()</a:t>
            </a:r>
            <a:r>
              <a:rPr lang="en-GB" sz="2000" kern="1200" dirty="0">
                <a:solidFill>
                  <a:prstClr val="black"/>
                </a:solidFill>
                <a:latin typeface="Calibri"/>
                <a:sym typeface="Symbol" panose="05050102010706020507" pitchFamily="18" charset="2"/>
              </a:rPr>
              <a:t>			120.0		120.0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	  	0.0</a:t>
            </a:r>
          </a:p>
          <a:p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3AEEE-9568-4E45-9BED-1471DFF8D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Eurodim2022 - Ghent, Belgium - 3-8 July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2DDC39-75C2-4582-8F12-DB4E9EC8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40417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1875-F4BC-48CB-B20B-42101E260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Methodology – 2. Defect calculations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681D7-F501-4C60-8B78-133CC3D39BF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Defects and dopants can be modelled in two ways: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Using the Mott-Littleton method (illustrated), which uses a two region approach (and models an infinitely dilute system).</a:t>
            </a:r>
          </a:p>
          <a:p>
            <a:pPr lvl="1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Using supercells, where defects and dopants are placed directly in the cell, and concentration is explicitly included.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D3BC35-6E9D-44FE-96EE-52FA7722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Eurodim2022 - Ghent, Belgium - 3-8 July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6B6206-07F9-4B1E-B3EF-7F368CC1D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7" name="Picture 12" descr="MottLittleton copy.png">
            <a:extLst>
              <a:ext uri="{FF2B5EF4-FFF2-40B4-BE49-F238E27FC236}">
                <a16:creationId xmlns:a16="http://schemas.microsoft.com/office/drawing/2014/main" id="{5BB7A333-75F1-482C-B36B-C351445FA1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18738" r="19450"/>
          <a:stretch>
            <a:fillRect/>
          </a:stretch>
        </p:blipFill>
        <p:spPr bwMode="auto">
          <a:xfrm>
            <a:off x="6473895" y="1536699"/>
            <a:ext cx="29664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199CCF-A8A7-4409-9A0B-E03F6ADBB8D3}"/>
              </a:ext>
            </a:extLst>
          </p:cNvPr>
          <p:cNvSpPr txBox="1"/>
          <p:nvPr/>
        </p:nvSpPr>
        <p:spPr>
          <a:xfrm>
            <a:off x="9794363" y="2051403"/>
            <a:ext cx="228222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Diagram © Mark Read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B63EAE-A340-425E-85B9-0CCAA017492C}"/>
              </a:ext>
            </a:extLst>
          </p:cNvPr>
          <p:cNvSpPr txBox="1"/>
          <p:nvPr/>
        </p:nvSpPr>
        <p:spPr>
          <a:xfrm>
            <a:off x="9440360" y="2854036"/>
            <a:ext cx="263623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The defect is embedded in an inner region which is treated explicitly, and surrounded by an outer region which is treated more approximately.</a:t>
            </a:r>
          </a:p>
        </p:txBody>
      </p:sp>
    </p:spTree>
    <p:extLst>
      <p:ext uri="{BB962C8B-B14F-4D97-AF65-F5344CB8AC3E}">
        <p14:creationId xmlns:p14="http://schemas.microsoft.com/office/powerpoint/2010/main" val="313151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769" y="274638"/>
            <a:ext cx="8476179" cy="1143000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Previous work – modelling Th in LiCaAlF</a:t>
            </a:r>
            <a:r>
              <a:rPr lang="en-GB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/LiSrAlF</a:t>
            </a:r>
            <a:r>
              <a:rPr lang="en-GB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&amp; CaF</a:t>
            </a:r>
            <a:r>
              <a:rPr lang="en-GB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pic>
        <p:nvPicPr>
          <p:cNvPr id="10" name="Content Placeholder 9" descr="128. Th-CaF2 JPCM.pdf - Adobe Acrobat Pr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05" y="3708215"/>
            <a:ext cx="4038600" cy="2429816"/>
          </a:xfrm>
        </p:spPr>
      </p:pic>
      <p:pic>
        <p:nvPicPr>
          <p:cNvPr id="7" name="Content Placeholder 6" descr="111. Th in LiCAF-LiSAF.pdf - Adobe Acrobat Pro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94" y="3727151"/>
            <a:ext cx="4038600" cy="24298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9594" y="2763331"/>
            <a:ext cx="11352943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Two previous papers (below) have modelled Th</a:t>
            </a:r>
            <a:r>
              <a:rPr lang="en-GB" sz="24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4+</a:t>
            </a:r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 in these materials, and established the energetically favoured dopant sites and charge compensation mechanism.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9595" y="1676401"/>
            <a:ext cx="11352943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4+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has to be doped into a suitable crystal; LiCaAlF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/LiSrAlF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and CaF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have been investigated.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142FEF-D1AC-42DF-9B2A-2A301B35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78B3A5-88E4-4661-BB32-C6598987488A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C3084-1802-434E-827E-28888EE0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Eurodim2022 - Ghent, Belgium - 3-8 July 2022</a:t>
            </a:r>
          </a:p>
        </p:txBody>
      </p:sp>
    </p:spTree>
    <p:extLst>
      <p:ext uri="{BB962C8B-B14F-4D97-AF65-F5344CB8AC3E}">
        <p14:creationId xmlns:p14="http://schemas.microsoft.com/office/powerpoint/2010/main" val="3325873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Solution schemes for Th</a:t>
            </a:r>
            <a:r>
              <a:rPr lang="en-GB" sz="32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4+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 incorporation</a:t>
            </a:r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in LiCaAlF</a:t>
            </a:r>
            <a:r>
              <a:rPr lang="en-GB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/LiSrAlF</a:t>
            </a:r>
            <a:r>
              <a:rPr lang="en-GB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alt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&amp; CaF</a:t>
            </a:r>
            <a:r>
              <a:rPr lang="en-GB" altLang="en-US" sz="32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LiCaAlF</a:t>
            </a:r>
            <a:r>
              <a:rPr lang="en-GB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x ThF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+ (1-x) CaF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+ </a:t>
            </a:r>
            <a:r>
              <a:rPr lang="en-GB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LiF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+ AlF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 LiTh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x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Ca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1-x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AlF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6+2x</a:t>
            </a:r>
            <a:endParaRPr lang="en-GB" sz="2400" dirty="0">
              <a:latin typeface="Calibri" panose="020F0502020204030204" pitchFamily="34" charset="0"/>
              <a:cs typeface="Calibri" panose="020F0502020204030204" pitchFamily="34" charset="0"/>
              <a:sym typeface="Symbol"/>
            </a:endParaRPr>
          </a:p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CaF</a:t>
            </a:r>
            <a:r>
              <a:rPr lang="en-GB" b="1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x ThF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+ (1-x) CaF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 Ca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1-x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Th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x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2+2x</a:t>
            </a:r>
            <a:endParaRPr lang="en-GB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The lowest energy solution scheme involves Th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4+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substituting at the Ca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2+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site with charge compensation by 2 F</a:t>
            </a:r>
            <a:r>
              <a:rPr lang="en-GB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interstitials, and in the CaF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 study both atomistic modelling and DFT confirmed this.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4AEB43-178C-42FE-9DD8-78F0B320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Eurodim2022 - Ghent, Belgium - 3-8 July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3E0803-8297-496B-AA24-21C504DF7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197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A016-1DB3-4875-A766-18011331D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Solution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energies</a:t>
            </a:r>
            <a:r>
              <a:rPr lang="en-GB" sz="3200" dirty="0"/>
              <a:t> </a:t>
            </a:r>
            <a:r>
              <a:rPr lang="en-GB" sz="3200" dirty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GB" sz="3200" dirty="0"/>
              <a:t> preferred doping locations (atomistic calculations)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B6F0D-04E2-476D-A8E8-71E03CD6E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For LiCaAlF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Th solution energies are in the range 0.83-1.00 eV for F interstitial compensation, and around 2.5 eV for Ca vacancy compensation.</a:t>
            </a:r>
          </a:p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For CaF</a:t>
            </a:r>
            <a:r>
              <a:rPr lang="en-GB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, Th solution energies are in the range 0.47-0.67 eV for F interstitial compensation, and around 1.7 eV for Ca vacancy compensation.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So for both host materials, calculations predict that F interstitial compensation is favoured. </a:t>
            </a:r>
          </a:p>
          <a:p>
            <a:pPr lvl="1"/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DFT calculations confirm this for CaF</a:t>
            </a:r>
            <a:r>
              <a:rPr lang="en-GB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58946-5FB9-4138-86E4-F494E89AE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 dirty="0"/>
              <a:t>Eurodim2022 - Ghent, Belgium - 3-8 July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90C42-F022-453A-BCA5-0C4623A20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AE1851-A3E0-4C9E-8708-34AEE3CA220D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03917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3824</TotalTime>
  <Words>1320</Words>
  <Application>Microsoft Office PowerPoint</Application>
  <PresentationFormat>Widescreen</PresentationFormat>
  <Paragraphs>138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Default Design</vt:lpstr>
      <vt:lpstr>Default Design</vt:lpstr>
      <vt:lpstr>3_Default Design</vt:lpstr>
      <vt:lpstr>Office Theme</vt:lpstr>
      <vt:lpstr>Picture</vt:lpstr>
      <vt:lpstr>Computer modelling of the concentration dependence of Th4+ ion doping in LiCaAlF6 : preliminary results</vt:lpstr>
      <vt:lpstr>Plan for talk</vt:lpstr>
      <vt:lpstr>Background and motivation: nuclear clocks</vt:lpstr>
      <vt:lpstr>Applications of modelling</vt:lpstr>
      <vt:lpstr>Methodology – 1. Potentials</vt:lpstr>
      <vt:lpstr>Methodology – 2. Defect calculations</vt:lpstr>
      <vt:lpstr>Previous work – modelling Th in LiCaAlF6/LiSrAlF6 &amp; CaF2</vt:lpstr>
      <vt:lpstr>Solution schemes for Th4+ incorporation in LiCaAlF6/LiSrAlF6 &amp; CaF2</vt:lpstr>
      <vt:lpstr>Solution energies for preferred doping locations (atomistic calculations)</vt:lpstr>
      <vt:lpstr>Moving forward – more comparison with DFT</vt:lpstr>
      <vt:lpstr>Preliminary results of supercell calculations on LiCaAlF6 </vt:lpstr>
      <vt:lpstr>(Very) preliminary results of supercell calculations on Th-LiCaAlF6</vt:lpstr>
      <vt:lpstr>Conclusions</vt:lpstr>
      <vt:lpstr>Acknowledgements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MODELLING OF INTRINSIC DEFECTS AND Th INCORPORATION IN MgF2: WHAT WE CAN LEARN FROM ATOMISTIC MODELLING AND DFT APPROACHES</dc:title>
  <dc:creator>Rob Jackson</dc:creator>
  <cp:lastModifiedBy>Rob Jackson</cp:lastModifiedBy>
  <cp:revision>75</cp:revision>
  <dcterms:created xsi:type="dcterms:W3CDTF">2020-11-08T13:29:00Z</dcterms:created>
  <dcterms:modified xsi:type="dcterms:W3CDTF">2022-07-05T07:20:28Z</dcterms:modified>
</cp:coreProperties>
</file>