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8" r:id="rId2"/>
    <p:sldMasterId id="2147483740" r:id="rId3"/>
    <p:sldMasterId id="2147483694" r:id="rId4"/>
    <p:sldMasterId id="2147483677" r:id="rId5"/>
    <p:sldMasterId id="2147483660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8" r:id="rId11"/>
    <p:sldId id="260" r:id="rId12"/>
    <p:sldId id="261" r:id="rId13"/>
    <p:sldId id="269" r:id="rId14"/>
    <p:sldId id="262" r:id="rId15"/>
    <p:sldId id="263" r:id="rId16"/>
    <p:sldId id="265" r:id="rId17"/>
    <p:sldId id="270" r:id="rId18"/>
    <p:sldId id="272" r:id="rId19"/>
    <p:sldId id="271" r:id="rId20"/>
    <p:sldId id="273" r:id="rId21"/>
    <p:sldId id="266" r:id="rId22"/>
    <p:sldId id="274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68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08CEF-0765-4CA1-A3A3-C0F3DC204861}" type="datetimeFigureOut">
              <a:rPr lang="en-GB" smtClean="0"/>
              <a:t>16/07/2016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F9C5A-1F0F-4B20-9628-57E98CA31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245225"/>
            <a:ext cx="3657600" cy="3079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0A91-4EF8-4765-8A61-C24B459DC0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9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2C89-571C-4F6B-9F4A-3BC4C17A5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9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4598-4CCB-4CE0-9B85-2292C9C27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17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1544-2D3F-48DF-B340-7FE2650623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01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042E-CD88-48B4-975A-90E29693F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69A5-D15D-4C70-8C9D-F4343B93C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42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DC30-E7AC-42F0-83F7-F6525F6C60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83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58E7-C0BE-40A1-937D-7D37D87CBE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09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96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93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4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245225"/>
            <a:ext cx="3657600" cy="3079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1851-A3E0-4C9E-8708-34AEE3CA22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0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60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53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67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1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85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77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95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166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0A91-4EF8-4765-8A61-C24B459DC0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972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1851-A3E0-4C9E-8708-34AEE3CA22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0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5AC7-52E2-4994-96BB-B218C2AACC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688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5AC7-52E2-4994-96BB-B218C2AACC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688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3A5-88E4-4661-BB32-C659898748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770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1F5C-0565-4CF7-9563-30E051DFE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220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C57-2AEF-40B3-875E-063C6C842E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136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257-DDF8-4833-AF31-34BD51535A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040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C496-C4E4-4D6E-8552-6FED01950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91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5823-7ED1-481F-8A6D-18BD485D04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860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2C89-571C-4F6B-9F4A-3BC4C17A5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930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4598-4CCB-4CE0-9B85-2292C9C27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179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1544-2D3F-48DF-B340-7FE2650623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01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3A5-88E4-4661-BB32-C659898748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770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042E-CD88-48B4-975A-90E29693F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6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69A5-D15D-4C70-8C9D-F4343B93C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427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DC30-E7AC-42F0-83F7-F6525F6C60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836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58E7-C0BE-40A1-937D-7D37D87CBE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098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0A91-4EF8-4765-8A61-C24B459DC0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972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1851-A3E0-4C9E-8708-34AEE3CA22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00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5AC7-52E2-4994-96BB-B218C2AACC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688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3A5-88E4-4661-BB32-C659898748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770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1F5C-0565-4CF7-9563-30E051DFE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220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C57-2AEF-40B3-875E-063C6C842E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13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1F5C-0565-4CF7-9563-30E051DFE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220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257-DDF8-4833-AF31-34BD51535A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040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C496-C4E4-4D6E-8552-6FED01950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910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5823-7ED1-481F-8A6D-18BD485D04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860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2C89-571C-4F6B-9F4A-3BC4C17A5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930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4598-4CCB-4CE0-9B85-2292C9C27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179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1544-2D3F-48DF-B340-7FE2650623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010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042E-CD88-48B4-975A-90E29693F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6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69A5-D15D-4C70-8C9D-F4343B93C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427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DC30-E7AC-42F0-83F7-F6525F6C60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8363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58E7-C0BE-40A1-937D-7D37D87CBE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09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245225"/>
            <a:ext cx="3657600" cy="3079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C57-2AEF-40B3-875E-063C6C842E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136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0A91-4EF8-4765-8A61-C24B459DC0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972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1851-A3E0-4C9E-8708-34AEE3CA22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002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5AC7-52E2-4994-96BB-B218C2AACC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688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3A5-88E4-4661-BB32-C659898748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770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1F5C-0565-4CF7-9563-30E051DFE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220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C57-2AEF-40B3-875E-063C6C842E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136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257-DDF8-4833-AF31-34BD51535A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0407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C496-C4E4-4D6E-8552-6FED01950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910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5823-7ED1-481F-8A6D-18BD485D04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860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2C89-571C-4F6B-9F4A-3BC4C17A5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93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257-DDF8-4833-AF31-34BD51535A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0407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4598-4CCB-4CE0-9B85-2292C9C27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179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1544-2D3F-48DF-B340-7FE2650623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010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042E-CD88-48B4-975A-90E29693F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65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69A5-D15D-4C70-8C9D-F4343B93C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427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DC30-E7AC-42F0-83F7-F6525F6C60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8363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58E7-C0BE-40A1-937D-7D37D87CBE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098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0A91-4EF8-4765-8A61-C24B459DC0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972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1851-A3E0-4C9E-8708-34AEE3CA22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00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5AC7-52E2-4994-96BB-B218C2AACC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688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3A5-88E4-4661-BB32-C659898748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77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C496-C4E4-4D6E-8552-6FED01950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910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1F5C-0565-4CF7-9563-30E051DFE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220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0C57-2AEF-40B3-875E-063C6C842E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1368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257-DDF8-4833-AF31-34BD51535A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0407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C496-C4E4-4D6E-8552-6FED01950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9109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5823-7ED1-481F-8A6D-18BD485D04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8602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2C89-571C-4F6B-9F4A-3BC4C17A5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9307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4598-4CCB-4CE0-9B85-2292C9C27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71791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1544-2D3F-48DF-B340-7FE2650623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010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042E-CD88-48B4-975A-90E29693F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6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69A5-D15D-4C70-8C9D-F4343B93C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4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5823-7ED1-481F-8A6D-18BD485D04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8602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DC30-E7AC-42F0-83F7-F6525F6C60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8363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274638"/>
            <a:ext cx="6019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58E7-C0BE-40A1-937D-7D37D87CBE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09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vmlDrawing" Target="../drawings/vmlDrawing4.v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020"/>
            <a:ext cx="761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ICDIM2016: 10-15 July 2016   Lyon, France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1D12-2FCB-498A-B082-88723E156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9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601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aphicFrame>
        <p:nvGraphicFramePr>
          <p:cNvPr id="1032" name="Object 2"/>
          <p:cNvGraphicFramePr>
            <a:graphicFrameLocks noChangeAspect="1"/>
          </p:cNvGraphicFramePr>
          <p:nvPr userDrawn="1"/>
        </p:nvGraphicFramePr>
        <p:xfrm>
          <a:off x="7786688" y="214313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Picture" r:id="rId19" imgW="2686685" imgH="4201185" progId="Word.Picture.8">
                  <p:embed/>
                </p:oleObj>
              </mc:Choice>
              <mc:Fallback>
                <p:oleObj name="Picture" r:id="rId19" imgW="2686685" imgH="420118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786688" y="214313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020"/>
            <a:ext cx="761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601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aphicFrame>
        <p:nvGraphicFramePr>
          <p:cNvPr id="1032" name="Object 2"/>
          <p:cNvGraphicFramePr>
            <a:graphicFrameLocks noChangeAspect="1"/>
          </p:cNvGraphicFramePr>
          <p:nvPr userDrawn="1"/>
        </p:nvGraphicFramePr>
        <p:xfrm>
          <a:off x="7786688" y="214313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icture" r:id="rId19" imgW="2686685" imgH="4201185" progId="Word.Picture.8">
                  <p:embed/>
                </p:oleObj>
              </mc:Choice>
              <mc:Fallback>
                <p:oleObj name="Picture" r:id="rId19" imgW="2686685" imgH="420118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786688" y="214313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020"/>
            <a:ext cx="761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601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aphicFrame>
        <p:nvGraphicFramePr>
          <p:cNvPr id="1032" name="Object 2"/>
          <p:cNvGraphicFramePr>
            <a:graphicFrameLocks noChangeAspect="1"/>
          </p:cNvGraphicFramePr>
          <p:nvPr userDrawn="1"/>
        </p:nvGraphicFramePr>
        <p:xfrm>
          <a:off x="7786688" y="214313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icture" r:id="rId19" imgW="2686685" imgH="4201185" progId="Word.Picture.8">
                  <p:embed/>
                </p:oleObj>
              </mc:Choice>
              <mc:Fallback>
                <p:oleObj name="Picture" r:id="rId19" imgW="2686685" imgH="420118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786688" y="214313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020"/>
            <a:ext cx="761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601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aphicFrame>
        <p:nvGraphicFramePr>
          <p:cNvPr id="1032" name="Object 2"/>
          <p:cNvGraphicFramePr>
            <a:graphicFrameLocks noChangeAspect="1"/>
          </p:cNvGraphicFramePr>
          <p:nvPr userDrawn="1"/>
        </p:nvGraphicFramePr>
        <p:xfrm>
          <a:off x="7786688" y="214313"/>
          <a:ext cx="1000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icture" r:id="rId19" imgW="2686685" imgH="4201185" progId="Word.Picture.8">
                  <p:embed/>
                </p:oleObj>
              </mc:Choice>
              <mc:Fallback>
                <p:oleObj name="Picture" r:id="rId19" imgW="2686685" imgH="420118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7786688" y="214313"/>
                        <a:ext cx="10001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020"/>
            <a:ext cx="761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752600"/>
          </a:xfrm>
        </p:spPr>
        <p:txBody>
          <a:bodyPr/>
          <a:lstStyle/>
          <a:p>
            <a:r>
              <a:rPr lang="en-GB" dirty="0"/>
              <a:t>Computer modelling of double doped SrAl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4</a:t>
            </a:r>
            <a:r>
              <a:rPr lang="en-GB" dirty="0"/>
              <a:t> for phosphor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772400" cy="3276600"/>
          </a:xfrm>
        </p:spPr>
        <p:txBody>
          <a:bodyPr/>
          <a:lstStyle/>
          <a:p>
            <a:r>
              <a:rPr lang="en-GB" sz="2800" b="1" dirty="0" smtClean="0"/>
              <a:t>Robert A Jackson*, Lauren A Kavanagh and Rebecca A Snelgrove</a:t>
            </a:r>
          </a:p>
          <a:p>
            <a:endParaRPr lang="en-GB" sz="2000" dirty="0" smtClean="0"/>
          </a:p>
          <a:p>
            <a:r>
              <a:rPr lang="en-GB" sz="2000" dirty="0" smtClean="0"/>
              <a:t>School of Physical &amp; Geographical Sciences</a:t>
            </a:r>
          </a:p>
          <a:p>
            <a:r>
              <a:rPr lang="en-GB" sz="2000" dirty="0" smtClean="0"/>
              <a:t>Keele University</a:t>
            </a:r>
          </a:p>
          <a:p>
            <a:r>
              <a:rPr lang="en-GB" sz="2000" dirty="0" smtClean="0"/>
              <a:t>Keele, Staffs ST5 5BG, UK</a:t>
            </a:r>
            <a:endParaRPr lang="en-GB" sz="2000" b="1" dirty="0" smtClean="0"/>
          </a:p>
          <a:p>
            <a:r>
              <a:rPr lang="en-GB" sz="2000" b="1" dirty="0" smtClean="0"/>
              <a:t>*r.a.jackson@keele.ac.uk</a:t>
            </a:r>
          </a:p>
          <a:p>
            <a:r>
              <a:rPr lang="en-GB" sz="2000" b="1" dirty="0" smtClean="0"/>
              <a:t>@robajackson</a:t>
            </a:r>
            <a:endParaRPr lang="en-GB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307975"/>
          </a:xfrm>
        </p:spPr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doping calculations – </a:t>
            </a:r>
            <a:r>
              <a:rPr lang="en-GB" dirty="0" smtClean="0"/>
              <a:t>(ii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 smtClean="0"/>
                  <a:t>For Dy</a:t>
                </a:r>
                <a:r>
                  <a:rPr lang="en-GB" sz="2800" baseline="30000" dirty="0" smtClean="0"/>
                  <a:t>3+</a:t>
                </a:r>
                <a:r>
                  <a:rPr lang="en-GB" sz="2800" dirty="0" smtClean="0"/>
                  <a:t> doping at Sr</a:t>
                </a:r>
                <a:r>
                  <a:rPr lang="en-GB" sz="2800" baseline="30000" dirty="0" smtClean="0"/>
                  <a:t>2+</a:t>
                </a:r>
                <a:r>
                  <a:rPr lang="en-GB" sz="2800" dirty="0" smtClean="0"/>
                  <a:t>, charge compensation is required. We assume this occurs via Sr</a:t>
                </a:r>
                <a:r>
                  <a:rPr lang="en-GB" sz="2800" baseline="30000" dirty="0" smtClean="0"/>
                  <a:t>2+</a:t>
                </a:r>
                <a:r>
                  <a:rPr lang="en-GB" sz="2800" dirty="0" smtClean="0"/>
                  <a:t> vacancy compensation:</a:t>
                </a:r>
                <a:endParaRPr lang="en-GB" i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𝐷𝑦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𝑆𝑟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𝑆𝑟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  <m:r>
                            <a:rPr lang="en-GB" b="1" i="1">
                              <a:latin typeface="Cambria Math"/>
                            </a:rPr>
                            <m:t>𝑫𝒚</m:t>
                          </m:r>
                          <m:r>
                            <a:rPr lang="en-GB" b="1" i="1" baseline="30000" smtClean="0">
                              <a:latin typeface="Cambria Math"/>
                              <a:sym typeface="Symbol"/>
                            </a:rPr>
                            <m:t>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𝑺𝒓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𝑽</m:t>
                          </m:r>
                          <m:r>
                            <a:rPr lang="en-GB" b="1" i="1">
                              <a:latin typeface="Cambria Math"/>
                            </a:rPr>
                            <m:t>′′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𝑺𝒓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+3</m:t>
                      </m:r>
                      <m:r>
                        <a:rPr lang="en-GB" i="1">
                          <a:latin typeface="Cambria Math"/>
                        </a:rPr>
                        <m:t>𝑆𝑟𝑂</m:t>
                      </m:r>
                    </m:oMath>
                  </m:oMathPara>
                </a14:m>
                <a:endParaRPr lang="en-GB" dirty="0" smtClean="0"/>
              </a:p>
              <a:p>
                <a:pPr lvl="1"/>
                <a:r>
                  <a:rPr lang="en-GB" sz="2400" dirty="0" smtClean="0"/>
                  <a:t>The calculated solution energy is </a:t>
                </a:r>
                <a:r>
                  <a:rPr lang="en-GB" sz="2400" b="1" dirty="0" smtClean="0"/>
                  <a:t>3.08 eV </a:t>
                </a:r>
                <a:r>
                  <a:rPr lang="en-GB" sz="2400" dirty="0" smtClean="0"/>
                  <a:t>per Dy.</a:t>
                </a:r>
              </a:p>
              <a:p>
                <a:r>
                  <a:rPr lang="en-GB" sz="2800" dirty="0" smtClean="0"/>
                  <a:t>This suggests that single doping with Dy</a:t>
                </a:r>
                <a:r>
                  <a:rPr lang="en-GB" sz="2800" baseline="30000" dirty="0" smtClean="0"/>
                  <a:t>3+</a:t>
                </a:r>
                <a:r>
                  <a:rPr lang="en-GB" sz="2800" dirty="0" smtClean="0"/>
                  <a:t> at the Sr</a:t>
                </a:r>
                <a:r>
                  <a:rPr lang="en-GB" sz="2800" baseline="30000" dirty="0" smtClean="0"/>
                  <a:t>2+</a:t>
                </a:r>
                <a:r>
                  <a:rPr lang="en-GB" sz="2800" dirty="0" smtClean="0"/>
                  <a:t> site is less energetically favourable than if the ion substitutes at the Al</a:t>
                </a:r>
                <a:r>
                  <a:rPr lang="en-GB" sz="2800" baseline="30000" dirty="0" smtClean="0"/>
                  <a:t>3+</a:t>
                </a:r>
                <a:r>
                  <a:rPr lang="en-GB" sz="2800" dirty="0" smtClean="0"/>
                  <a:t> site, </a:t>
                </a:r>
                <a:r>
                  <a:rPr lang="en-GB" sz="2800" i="1" dirty="0" smtClean="0"/>
                  <a:t>assuming charge compensation via Sr</a:t>
                </a:r>
                <a:r>
                  <a:rPr lang="en-GB" sz="2800" i="1" baseline="30000" dirty="0" smtClean="0"/>
                  <a:t>2+</a:t>
                </a:r>
                <a:r>
                  <a:rPr lang="en-GB" sz="2800" i="1" dirty="0" smtClean="0"/>
                  <a:t> vacancies</a:t>
                </a:r>
                <a:r>
                  <a:rPr lang="en-GB" sz="2800" dirty="0" smtClean="0"/>
                  <a:t>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3" t="-1210" r="-1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2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doping calculations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2800" dirty="0" smtClean="0"/>
                  <a:t>For doping with Eu</a:t>
                </a:r>
                <a:r>
                  <a:rPr lang="en-GB" sz="2800" baseline="30000" dirty="0" smtClean="0"/>
                  <a:t>2+</a:t>
                </a:r>
                <a:r>
                  <a:rPr lang="en-GB" sz="2800" dirty="0" smtClean="0"/>
                  <a:t> and Dy</a:t>
                </a:r>
                <a:r>
                  <a:rPr lang="en-GB" sz="2800" baseline="30000" dirty="0" smtClean="0"/>
                  <a:t>3+</a:t>
                </a:r>
                <a:r>
                  <a:rPr lang="en-GB" sz="2800" dirty="0" smtClean="0"/>
                  <a:t>, assuming the following scheme </a:t>
                </a:r>
                <a:r>
                  <a:rPr lang="en-GB" sz="2800" dirty="0"/>
                  <a:t>(</a:t>
                </a:r>
                <a:r>
                  <a:rPr lang="en-GB" sz="2800" dirty="0" smtClean="0"/>
                  <a:t>both ions at Sr sites, Sr vacancies):</a:t>
                </a:r>
                <a:endParaRPr lang="en-GB" sz="20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</a:rPr>
                            <m:t>𝐷𝑦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latin typeface="Cambria Math"/>
                        </a:rPr>
                        <m:t>𝐸𝑢𝑂</m:t>
                      </m:r>
                      <m:r>
                        <a:rPr lang="en-GB" sz="2400" i="1"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</a:rPr>
                            <m:t>4</m:t>
                          </m:r>
                          <m:r>
                            <a:rPr lang="en-GB" sz="2400" i="1">
                              <a:latin typeface="Cambria Math"/>
                            </a:rPr>
                            <m:t>𝑆𝑟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𝑆𝑟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GB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/>
                            </a:rPr>
                            <m:t>𝑬𝒖</m:t>
                          </m:r>
                        </m:e>
                        <m:sub>
                          <m:r>
                            <a:rPr lang="en-GB" sz="2400" b="1" i="1">
                              <a:latin typeface="Cambria Math"/>
                            </a:rPr>
                            <m:t>𝑺𝒓</m:t>
                          </m:r>
                        </m:sub>
                      </m:sSub>
                      <m:r>
                        <a:rPr lang="en-GB" sz="2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GB" sz="2400" b="1" i="1">
                              <a:latin typeface="Cambria Math"/>
                            </a:rPr>
                            <m:t>𝑫𝒚</m:t>
                          </m:r>
                          <m:r>
                            <a:rPr lang="en-GB" sz="2400" b="1" i="1" baseline="30000" smtClean="0">
                              <a:latin typeface="Cambria Math"/>
                              <a:sym typeface="Symbol"/>
                            </a:rPr>
                            <m:t></m:t>
                          </m:r>
                        </m:e>
                        <m:sub>
                          <m:r>
                            <a:rPr lang="en-GB" sz="2400" b="1" i="1">
                              <a:latin typeface="Cambria Math"/>
                            </a:rPr>
                            <m:t>𝑺𝒓</m:t>
                          </m:r>
                        </m:sub>
                      </m:sSub>
                      <m:r>
                        <a:rPr lang="en-GB" sz="2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/>
                            </a:rPr>
                            <m:t>𝑽</m:t>
                          </m:r>
                          <m:r>
                            <a:rPr lang="en-GB" sz="2400" b="1" i="1">
                              <a:latin typeface="Cambria Math"/>
                            </a:rPr>
                            <m:t>′′</m:t>
                          </m:r>
                        </m:e>
                        <m:sub>
                          <m:r>
                            <a:rPr lang="en-GB" sz="2400" b="1" i="1">
                              <a:latin typeface="Cambria Math"/>
                            </a:rPr>
                            <m:t>𝑺𝒓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+4</m:t>
                      </m:r>
                      <m:r>
                        <a:rPr lang="en-GB" sz="2400" i="1">
                          <a:latin typeface="Cambria Math"/>
                        </a:rPr>
                        <m:t>𝑆𝑟𝑂</m:t>
                      </m:r>
                    </m:oMath>
                  </m:oMathPara>
                </a14:m>
                <a:endParaRPr lang="en-GB" sz="2400" dirty="0" smtClean="0"/>
              </a:p>
              <a:p>
                <a:pPr marL="457200" lvl="1" indent="0">
                  <a:buNone/>
                </a:pPr>
                <a:endParaRPr lang="en-GB" sz="2000" dirty="0" smtClean="0"/>
              </a:p>
              <a:p>
                <a:pPr marL="514350" indent="-457200"/>
                <a:r>
                  <a:rPr lang="en-GB" sz="2800" dirty="0" smtClean="0"/>
                  <a:t>The solution energy per dopant ion is </a:t>
                </a:r>
                <a:r>
                  <a:rPr lang="en-GB" sz="2800" b="1" dirty="0" smtClean="0"/>
                  <a:t>2.08</a:t>
                </a:r>
                <a:r>
                  <a:rPr lang="en-GB" sz="2800" dirty="0" smtClean="0"/>
                  <a:t> eV</a:t>
                </a:r>
              </a:p>
              <a:p>
                <a:pPr marL="914400" lvl="1" indent="-457200"/>
                <a:r>
                  <a:rPr lang="en-GB" sz="2400" dirty="0"/>
                  <a:t>D</a:t>
                </a:r>
                <a:r>
                  <a:rPr lang="en-GB" sz="2400" dirty="0" smtClean="0"/>
                  <a:t>ouble doping at the Sr</a:t>
                </a:r>
                <a:r>
                  <a:rPr lang="en-GB" sz="2400" baseline="30000" dirty="0" smtClean="0"/>
                  <a:t>2+</a:t>
                </a:r>
                <a:r>
                  <a:rPr lang="en-GB" sz="2400" dirty="0" smtClean="0"/>
                  <a:t> site is calculated to be </a:t>
                </a:r>
                <a:r>
                  <a:rPr lang="en-GB" sz="2400" b="1" dirty="0" smtClean="0"/>
                  <a:t>more favourable </a:t>
                </a:r>
                <a:r>
                  <a:rPr lang="en-GB" sz="2400" dirty="0" smtClean="0"/>
                  <a:t>than two stages of single doping</a:t>
                </a:r>
                <a:r>
                  <a:rPr lang="en-GB" sz="2400" dirty="0"/>
                  <a:t>.</a:t>
                </a:r>
                <a:r>
                  <a:rPr lang="en-GB" sz="2400" dirty="0" smtClean="0"/>
                  <a:t> </a:t>
                </a:r>
              </a:p>
              <a:p>
                <a:pPr marL="914400" lvl="1" indent="-457200"/>
                <a:r>
                  <a:rPr lang="en-GB" sz="2400" dirty="0" smtClean="0"/>
                  <a:t>However, it is still predicted that Dy</a:t>
                </a:r>
                <a:r>
                  <a:rPr lang="en-GB" sz="2400" baseline="30000" dirty="0" smtClean="0"/>
                  <a:t>3+</a:t>
                </a:r>
                <a:r>
                  <a:rPr lang="en-GB" sz="2400" dirty="0" smtClean="0"/>
                  <a:t> ions will substitute at the Al</a:t>
                </a:r>
                <a:r>
                  <a:rPr lang="en-GB" sz="2400" baseline="30000" dirty="0" smtClean="0"/>
                  <a:t>3+</a:t>
                </a:r>
                <a:r>
                  <a:rPr lang="en-GB" sz="2400" dirty="0" smtClean="0"/>
                  <a:t> site, </a:t>
                </a:r>
                <a:r>
                  <a:rPr lang="en-GB" sz="2400" i="1" dirty="0" smtClean="0"/>
                  <a:t>unless an alternative charge compensation scheme occurs</a:t>
                </a:r>
                <a:r>
                  <a:rPr lang="en-GB" sz="2400" dirty="0" smtClean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3" t="-1210" r="-1405" b="-4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9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239000" cy="990600"/>
          </a:xfrm>
        </p:spPr>
        <p:txBody>
          <a:bodyPr/>
          <a:lstStyle/>
          <a:p>
            <a:pPr algn="ctr"/>
            <a:r>
              <a:rPr lang="en-GB" sz="3200" dirty="0" smtClean="0"/>
              <a:t>Comparison with an experimental study on M</a:t>
            </a:r>
            <a:r>
              <a:rPr lang="en-GB" sz="3200" baseline="30000" dirty="0" smtClean="0"/>
              <a:t>3+</a:t>
            </a:r>
            <a:r>
              <a:rPr lang="en-GB" sz="3200" dirty="0" smtClean="0"/>
              <a:t>- doped SrAl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O</a:t>
            </a:r>
            <a:r>
              <a:rPr lang="en-GB" sz="3200" baseline="-25000" dirty="0" smtClean="0"/>
              <a:t>4</a:t>
            </a:r>
            <a:endParaRPr lang="en-GB" sz="3200" baseline="-25000" dirty="0"/>
          </a:p>
        </p:txBody>
      </p:sp>
      <p:pic>
        <p:nvPicPr>
          <p:cNvPr id="7" name="Content Placeholder 6" descr="Study on Optical Properties of Rare-Earth Ions in Nanocrystalline Monoclinic SrAlO4_ Ln (Ln Ce3+, Pr3+, Tb3+).pdf - Adobe Acrobat Reader DC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9" y="2743200"/>
            <a:ext cx="5111750" cy="3075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590800"/>
            <a:ext cx="3581400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paper looked at the effect of M</a:t>
            </a:r>
            <a:r>
              <a:rPr lang="en-GB" sz="2400" baseline="30000" dirty="0" smtClean="0"/>
              <a:t>3+</a:t>
            </a:r>
            <a:r>
              <a:rPr lang="en-GB" sz="2400" dirty="0" smtClean="0"/>
              <a:t> doping on SrAl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lattice parameters.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Occupation of the Sr</a:t>
            </a:r>
            <a:r>
              <a:rPr lang="en-GB" sz="2400" baseline="30000" dirty="0" smtClean="0"/>
              <a:t>2+</a:t>
            </a:r>
            <a:r>
              <a:rPr lang="en-GB" sz="2400" dirty="0" smtClean="0"/>
              <a:t> site by M</a:t>
            </a:r>
            <a:r>
              <a:rPr lang="en-GB" sz="2400" baseline="30000" dirty="0" smtClean="0"/>
              <a:t>3+</a:t>
            </a:r>
            <a:r>
              <a:rPr lang="en-GB" sz="2400" dirty="0" smtClean="0"/>
              <a:t> was assumed (again!) with no discussion of charge compensation.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DC496-C4E4-4D6E-8552-6FED01950AC0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77686" y="1458852"/>
            <a:ext cx="7924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‘Study </a:t>
            </a:r>
            <a:r>
              <a:rPr lang="en-GB" dirty="0"/>
              <a:t>on Optical Properties of Rare-Earth Ions in Nanocrystalline Monoclinic SrAl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4</a:t>
            </a:r>
            <a:r>
              <a:rPr lang="en-GB" dirty="0"/>
              <a:t>: </a:t>
            </a:r>
            <a:r>
              <a:rPr lang="en-GB" dirty="0" smtClean="0"/>
              <a:t>Ce</a:t>
            </a:r>
            <a:r>
              <a:rPr lang="en-GB" baseline="30000" dirty="0" smtClean="0"/>
              <a:t>3</a:t>
            </a:r>
            <a:r>
              <a:rPr lang="en-GB" baseline="30000" dirty="0"/>
              <a:t>+</a:t>
            </a:r>
            <a:r>
              <a:rPr lang="en-GB" dirty="0"/>
              <a:t>, Pr</a:t>
            </a:r>
            <a:r>
              <a:rPr lang="en-GB" baseline="30000" dirty="0"/>
              <a:t>3</a:t>
            </a:r>
            <a:r>
              <a:rPr lang="en-GB" baseline="30000" dirty="0" smtClean="0"/>
              <a:t>+</a:t>
            </a:r>
            <a:r>
              <a:rPr lang="en-GB" dirty="0" smtClean="0"/>
              <a:t>, </a:t>
            </a:r>
            <a:r>
              <a:rPr lang="en-GB" dirty="0"/>
              <a:t>Tb</a:t>
            </a:r>
            <a:r>
              <a:rPr lang="en-GB" baseline="30000" dirty="0"/>
              <a:t>3</a:t>
            </a:r>
            <a:r>
              <a:rPr lang="en-GB" baseline="30000" dirty="0" smtClean="0"/>
              <a:t>+</a:t>
            </a:r>
            <a:r>
              <a:rPr lang="en-GB" dirty="0" smtClean="0"/>
              <a:t>’, Fu et al</a:t>
            </a:r>
            <a:r>
              <a:rPr lang="en-GB" dirty="0"/>
              <a:t>, </a:t>
            </a:r>
            <a:r>
              <a:rPr lang="en-GB" i="1" dirty="0"/>
              <a:t>J. Phys. Chem. B </a:t>
            </a:r>
            <a:r>
              <a:rPr lang="en-GB" dirty="0"/>
              <a:t>2005, 109, 14396-14400</a:t>
            </a:r>
          </a:p>
        </p:txBody>
      </p:sp>
    </p:spTree>
    <p:extLst>
      <p:ext uri="{BB962C8B-B14F-4D97-AF65-F5344CB8AC3E}">
        <p14:creationId xmlns:p14="http://schemas.microsoft.com/office/powerpoint/2010/main" val="22003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Mean field calculations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These are perfect lattice calculations in which the occupancy of a dopant ion at a lattice site is steadily increased.</a:t>
            </a:r>
          </a:p>
          <a:p>
            <a:r>
              <a:rPr lang="en-GB" sz="2800" dirty="0" smtClean="0"/>
              <a:t>They enable the </a:t>
            </a:r>
            <a:r>
              <a:rPr lang="en-GB" sz="2800" b="1" dirty="0" smtClean="0"/>
              <a:t>average</a:t>
            </a:r>
            <a:r>
              <a:rPr lang="en-GB" sz="2800" dirty="0" smtClean="0"/>
              <a:t> effect of doping on lattice parameters etc. to be calculated.</a:t>
            </a:r>
          </a:p>
          <a:p>
            <a:r>
              <a:rPr lang="en-GB" sz="2800" dirty="0" smtClean="0"/>
              <a:t>If the dopant cation is not the same charge as the ion it is substituting, vacancies or interstitials are introduced by increasing or decreasing the anion charge to ensure a neutral unit cell.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0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Mean field calculations on </a:t>
            </a:r>
            <a:br>
              <a:rPr lang="en-GB" sz="3200" dirty="0" smtClean="0"/>
            </a:br>
            <a:r>
              <a:rPr lang="en-GB" sz="3200" dirty="0" smtClean="0"/>
              <a:t>M</a:t>
            </a:r>
            <a:r>
              <a:rPr lang="en-GB" sz="3200" baseline="30000" dirty="0" smtClean="0"/>
              <a:t>3</a:t>
            </a:r>
            <a:r>
              <a:rPr lang="en-GB" sz="3200" baseline="30000" dirty="0"/>
              <a:t>+</a:t>
            </a:r>
            <a:r>
              <a:rPr lang="en-GB" sz="3200" dirty="0"/>
              <a:t>- doped SrAl</a:t>
            </a:r>
            <a:r>
              <a:rPr lang="en-GB" sz="3200" baseline="-25000" dirty="0"/>
              <a:t>2</a:t>
            </a:r>
            <a:r>
              <a:rPr lang="en-GB" sz="3200" dirty="0"/>
              <a:t>O</a:t>
            </a:r>
            <a:r>
              <a:rPr lang="en-GB" sz="3200" baseline="-25000" dirty="0"/>
              <a:t>4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5032100"/>
              </p:ext>
            </p:extLst>
          </p:nvPr>
        </p:nvGraphicFramePr>
        <p:xfrm>
          <a:off x="4724400" y="4510787"/>
          <a:ext cx="4038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Doped material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a/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/>
                        </a:rPr>
                        <a:t>Å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SrAl</a:t>
                      </a:r>
                      <a:r>
                        <a:rPr lang="en-GB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GB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: Ce</a:t>
                      </a:r>
                      <a:r>
                        <a:rPr lang="en-GB" b="1" baseline="30000" dirty="0" smtClean="0">
                          <a:solidFill>
                            <a:schemeClr val="tx1"/>
                          </a:solidFill>
                        </a:rPr>
                        <a:t>3+</a:t>
                      </a:r>
                      <a:endParaRPr lang="en-GB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8.431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SrAl</a:t>
                      </a:r>
                      <a:r>
                        <a:rPr lang="en-GB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GB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: Pr</a:t>
                      </a:r>
                      <a:r>
                        <a:rPr lang="en-GB" b="1" baseline="30000" dirty="0" smtClean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SrAl</a:t>
                      </a:r>
                      <a:r>
                        <a:rPr lang="en-GB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GB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: Tb</a:t>
                      </a:r>
                      <a:r>
                        <a:rPr lang="en-GB" b="1" baseline="30000" dirty="0" smtClean="0">
                          <a:solidFill>
                            <a:schemeClr val="tx1"/>
                          </a:solidFill>
                        </a:rPr>
                        <a:t>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8.432</a:t>
                      </a:r>
                    </a:p>
                    <a:p>
                      <a:r>
                        <a:rPr lang="en-GB" dirty="0" smtClean="0"/>
                        <a:t>8.441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Study on Optical Properties of Rare-Earth Ions in Nanocrystalline Monoclinic SrAlO4_ Ln (Ln Ce3+, Pr3+, Tb3+).pdf - Adobe Acrobat Reader DC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5872"/>
            <a:ext cx="4038600" cy="24298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8B3A5-88E4-4661-BB32-C6598987488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1999" y="3981003"/>
            <a:ext cx="17363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From the table: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53199" y="3981003"/>
            <a:ext cx="20490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Pure ‘a’ = 8.447 </a:t>
            </a:r>
            <a:r>
              <a:rPr lang="en-GB" b="1" dirty="0" smtClean="0">
                <a:latin typeface="Calibri"/>
              </a:rPr>
              <a:t>Å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1" y="1523999"/>
            <a:ext cx="4419598" cy="449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 smtClean="0"/>
              <a:t>If the M</a:t>
            </a:r>
            <a:r>
              <a:rPr lang="en-GB" sz="2600" baseline="30000" dirty="0" smtClean="0"/>
              <a:t>3+</a:t>
            </a:r>
            <a:r>
              <a:rPr lang="en-GB" sz="2600" dirty="0" smtClean="0"/>
              <a:t> ions are substituted at the Al</a:t>
            </a:r>
            <a:r>
              <a:rPr lang="en-GB" sz="2600" baseline="30000" dirty="0" smtClean="0"/>
              <a:t>3+</a:t>
            </a:r>
            <a:r>
              <a:rPr lang="en-GB" sz="2600" dirty="0" smtClean="0"/>
              <a:t> site, the calculations suggest </a:t>
            </a:r>
            <a:r>
              <a:rPr lang="en-GB" sz="2600" b="1" dirty="0" smtClean="0"/>
              <a:t>expansion</a:t>
            </a:r>
            <a:r>
              <a:rPr lang="en-GB" sz="2600" dirty="0" smtClean="0"/>
              <a:t> of the lattice.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b="1" dirty="0" smtClean="0"/>
              <a:t>So</a:t>
            </a:r>
            <a:r>
              <a:rPr lang="en-GB" sz="2600" dirty="0" smtClean="0"/>
              <a:t> mean field calculations were carried out to assess </a:t>
            </a:r>
            <a:r>
              <a:rPr lang="en-GB" sz="2600" b="1" dirty="0" smtClean="0"/>
              <a:t>average</a:t>
            </a:r>
            <a:r>
              <a:rPr lang="en-GB" sz="2600" dirty="0" smtClean="0"/>
              <a:t> effect of doping, </a:t>
            </a:r>
            <a:r>
              <a:rPr lang="en-GB" sz="2600" i="1" dirty="0" smtClean="0"/>
              <a:t>assuming substitution at the Sr</a:t>
            </a:r>
            <a:r>
              <a:rPr lang="en-GB" sz="2600" i="1" baseline="30000" dirty="0" smtClean="0"/>
              <a:t>2+</a:t>
            </a:r>
            <a:r>
              <a:rPr lang="en-GB" sz="2600" i="1" dirty="0" smtClean="0"/>
              <a:t> site</a:t>
            </a:r>
            <a:r>
              <a:rPr lang="en-GB" sz="2600" i="1" dirty="0"/>
              <a:t>.</a:t>
            </a:r>
            <a:endParaRPr lang="en-GB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14640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15200" cy="944562"/>
          </a:xfrm>
        </p:spPr>
        <p:txBody>
          <a:bodyPr/>
          <a:lstStyle/>
          <a:p>
            <a:r>
              <a:rPr lang="en-GB" sz="3200" dirty="0" smtClean="0"/>
              <a:t>Results of mean field calculations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572000" cy="4953000"/>
          </a:xfrm>
        </p:spPr>
        <p:txBody>
          <a:bodyPr/>
          <a:lstStyle/>
          <a:p>
            <a:r>
              <a:rPr lang="en-GB" sz="2600" dirty="0" smtClean="0"/>
              <a:t>The calculations show that the ‘a’ lattice parameter contracts on doping with M</a:t>
            </a:r>
            <a:r>
              <a:rPr lang="en-GB" sz="2600" baseline="30000" dirty="0" smtClean="0"/>
              <a:t>3+</a:t>
            </a:r>
            <a:r>
              <a:rPr lang="en-GB" sz="2600" dirty="0" smtClean="0"/>
              <a:t> ions.</a:t>
            </a:r>
          </a:p>
          <a:p>
            <a:r>
              <a:rPr lang="en-GB" sz="2600" dirty="0" smtClean="0"/>
              <a:t>In these calculations, the charge was compensated by increasing the O charge, suggesting a preferred charge compensation scheme might be based on O interstitials.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8B3A5-88E4-4661-BB32-C6598987488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38600" cy="230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3733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The graph shows</a:t>
            </a:r>
            <a:r>
              <a:rPr lang="en-GB" dirty="0"/>
              <a:t> </a:t>
            </a:r>
            <a:r>
              <a:rPr lang="en-GB" dirty="0" smtClean="0"/>
              <a:t>‘a’ lattice parameter for the system: </a:t>
            </a:r>
          </a:p>
          <a:p>
            <a:pPr algn="just"/>
            <a:r>
              <a:rPr lang="en-GB" b="1" dirty="0" smtClean="0"/>
              <a:t>Sr</a:t>
            </a:r>
            <a:r>
              <a:rPr lang="en-GB" b="1" baseline="-25000" dirty="0" smtClean="0"/>
              <a:t>1-x</a:t>
            </a:r>
            <a:r>
              <a:rPr lang="en-GB" b="1" dirty="0" smtClean="0"/>
              <a:t>M</a:t>
            </a:r>
            <a:r>
              <a:rPr lang="en-GB" b="1" baseline="-25000" dirty="0" smtClean="0"/>
              <a:t>x</a:t>
            </a:r>
            <a:r>
              <a:rPr lang="en-GB" b="1" dirty="0" smtClean="0"/>
              <a:t>Al</a:t>
            </a:r>
            <a:r>
              <a:rPr lang="en-GB" b="1" baseline="-25000" dirty="0" smtClean="0"/>
              <a:t>2</a:t>
            </a:r>
            <a:r>
              <a:rPr lang="en-GB" b="1" dirty="0" smtClean="0"/>
              <a:t>O</a:t>
            </a:r>
            <a:r>
              <a:rPr lang="en-GB" b="1" baseline="-25000" dirty="0" smtClean="0"/>
              <a:t>4+x/2</a:t>
            </a:r>
            <a:r>
              <a:rPr lang="en-GB" baseline="-25000" dirty="0" smtClean="0"/>
              <a:t> </a:t>
            </a:r>
            <a:r>
              <a:rPr lang="en-GB" dirty="0" smtClean="0"/>
              <a:t>as a function of x.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(Charge compensation by increased O charge.)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2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 and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</a:t>
            </a:r>
            <a:r>
              <a:rPr lang="en-GB" sz="2800" dirty="0" smtClean="0"/>
              <a:t>results obtained so far demonstrate </a:t>
            </a:r>
            <a:r>
              <a:rPr lang="en-GB" sz="2800" dirty="0"/>
              <a:t>that relatively simple solution energy calculations have a useful role in helping </a:t>
            </a:r>
            <a:r>
              <a:rPr lang="en-GB" sz="2800" dirty="0" smtClean="0"/>
              <a:t>interpret and further explain </a:t>
            </a:r>
            <a:r>
              <a:rPr lang="en-GB" sz="2800" dirty="0"/>
              <a:t>experimental data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However, charge compensation is important and needs to be considered more in experimental papers!</a:t>
            </a:r>
          </a:p>
          <a:p>
            <a:r>
              <a:rPr lang="en-GB" sz="2800" dirty="0" smtClean="0"/>
              <a:t>Future work will look at finite dopant concentrations, using methodology still being developed, as well as by supercell calculations.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I would like to thank: </a:t>
            </a:r>
          </a:p>
          <a:p>
            <a:r>
              <a:rPr lang="en-GB" sz="2800" dirty="0" smtClean="0"/>
              <a:t>My co-authors </a:t>
            </a:r>
            <a:r>
              <a:rPr lang="en-GB" sz="2800" b="1" dirty="0" smtClean="0"/>
              <a:t>Lauren</a:t>
            </a:r>
            <a:r>
              <a:rPr lang="en-GB" sz="2800" dirty="0" smtClean="0"/>
              <a:t> and </a:t>
            </a:r>
            <a:r>
              <a:rPr lang="en-GB" sz="2800" b="1" dirty="0" smtClean="0"/>
              <a:t>Becky</a:t>
            </a:r>
            <a:r>
              <a:rPr lang="en-GB" sz="2800" dirty="0" smtClean="0"/>
              <a:t>, both undergraduate students, who (without knowing it) are helping to keep my research alive (in austerity and pre-Brexit UK)!</a:t>
            </a:r>
          </a:p>
          <a:p>
            <a:r>
              <a:rPr lang="en-GB" sz="2800" b="1" dirty="0" smtClean="0"/>
              <a:t>Mário Valerio</a:t>
            </a:r>
            <a:r>
              <a:rPr lang="en-GB" sz="2800" dirty="0" smtClean="0"/>
              <a:t> for many useful discussions over many years (32 years and counting!)</a:t>
            </a:r>
          </a:p>
          <a:p>
            <a:r>
              <a:rPr lang="en-GB" sz="2800" b="1" dirty="0" smtClean="0"/>
              <a:t>Christophe Dujardin</a:t>
            </a:r>
            <a:r>
              <a:rPr lang="en-GB" sz="2800" dirty="0" smtClean="0"/>
              <a:t> and his team for organising this splendid conference.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3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92162"/>
          </a:xfrm>
        </p:spPr>
        <p:txBody>
          <a:bodyPr/>
          <a:lstStyle/>
          <a:p>
            <a:r>
              <a:rPr lang="en-GB" dirty="0" smtClean="0"/>
              <a:t>Reminiscences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8991600" cy="3246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8686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The last ‘DIM’ conference in Lyon was in 1994. At that  conference I was ‘assigned’ to organise the EURODIM 98 conference in Keele …</a:t>
            </a:r>
            <a:endParaRPr lang="en-GB" sz="2400" dirty="0"/>
          </a:p>
        </p:txBody>
      </p:sp>
      <p:pic>
        <p:nvPicPr>
          <p:cNvPr id="9" name="Picture 2" descr="C:\Users\cha41\AppData\Local\Microsoft\Windows\Temporary Internet Files\Content.IE5\0RO8T543\A_Smile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762000" cy="7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6189617"/>
            <a:ext cx="7785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868362"/>
          </a:xfrm>
        </p:spPr>
        <p:txBody>
          <a:bodyPr/>
          <a:lstStyle/>
          <a:p>
            <a:r>
              <a:rPr lang="en-GB" sz="2800" dirty="0" smtClean="0"/>
              <a:t>Motivation: paper based on presentation at EURODIM2014 by Philippe Smet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C0C57-2AEF-40B3-875E-063C6C842EC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6" name="Picture 5" descr="A1_2014_PRB_SrAl2O4EuDy trapping detrapping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272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61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GB" dirty="0" smtClean="0"/>
              <a:t>Plan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543800" cy="4830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800" dirty="0" smtClean="0"/>
              <a:t>Background to the research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Aim of the research</a:t>
            </a:r>
          </a:p>
          <a:p>
            <a:pPr marL="0" indent="0">
              <a:buNone/>
            </a:pPr>
            <a:r>
              <a:rPr lang="en-GB" sz="2800" dirty="0" smtClean="0"/>
              <a:t>3. Outline of methodology</a:t>
            </a:r>
          </a:p>
          <a:p>
            <a:pPr marL="0" indent="0">
              <a:buNone/>
            </a:pPr>
            <a:r>
              <a:rPr lang="en-GB" sz="2800" dirty="0" smtClean="0"/>
              <a:t>4. Results</a:t>
            </a:r>
          </a:p>
          <a:p>
            <a:pPr lvl="1"/>
            <a:r>
              <a:rPr lang="en-GB" sz="2400" dirty="0" smtClean="0"/>
              <a:t>Defect and solution energy calculations</a:t>
            </a:r>
          </a:p>
          <a:p>
            <a:pPr lvl="1"/>
            <a:r>
              <a:rPr lang="en-GB" sz="2400" dirty="0" smtClean="0"/>
              <a:t>Single doping</a:t>
            </a:r>
          </a:p>
          <a:p>
            <a:pPr lvl="1"/>
            <a:r>
              <a:rPr lang="en-GB" sz="2400" dirty="0" smtClean="0"/>
              <a:t>Double doping</a:t>
            </a:r>
          </a:p>
          <a:p>
            <a:pPr lvl="1"/>
            <a:r>
              <a:rPr lang="en-GB" sz="2400" dirty="0" smtClean="0"/>
              <a:t>Mean field calculations</a:t>
            </a:r>
          </a:p>
          <a:p>
            <a:pPr marL="0" indent="0">
              <a:buNone/>
            </a:pPr>
            <a:r>
              <a:rPr lang="en-GB" sz="2800" dirty="0" smtClean="0"/>
              <a:t>5. Future work &amp; conclusions</a:t>
            </a:r>
          </a:p>
          <a:p>
            <a:pPr marL="0" indent="0">
              <a:buNone/>
            </a:pPr>
            <a:r>
              <a:rPr lang="en-GB" sz="2800" dirty="0" smtClean="0"/>
              <a:t>6. </a:t>
            </a:r>
            <a:r>
              <a:rPr lang="en-GB" sz="2800" dirty="0"/>
              <a:t>Acknowledgements &amp; </a:t>
            </a:r>
            <a:r>
              <a:rPr lang="en-GB" sz="2800" dirty="0" smtClean="0"/>
              <a:t>reminiscences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6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9445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Background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267200" cy="3470196"/>
          </a:xfrm>
        </p:spPr>
        <p:txBody>
          <a:bodyPr/>
          <a:lstStyle/>
          <a:p>
            <a:r>
              <a:rPr lang="en-GB" sz="2600" dirty="0" smtClean="0"/>
              <a:t>SrAl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O</a:t>
            </a:r>
            <a:r>
              <a:rPr lang="en-GB" sz="2600" baseline="-25000" dirty="0" smtClean="0"/>
              <a:t>4</a:t>
            </a:r>
            <a:r>
              <a:rPr lang="en-GB" sz="2600" dirty="0"/>
              <a:t>, when doped with Eu</a:t>
            </a:r>
            <a:r>
              <a:rPr lang="en-GB" sz="2600" baseline="30000" dirty="0"/>
              <a:t>2+</a:t>
            </a:r>
            <a:r>
              <a:rPr lang="en-GB" sz="2600" dirty="0"/>
              <a:t> and Dy</a:t>
            </a:r>
            <a:r>
              <a:rPr lang="en-GB" sz="2600" baseline="30000" dirty="0"/>
              <a:t>3+</a:t>
            </a:r>
            <a:r>
              <a:rPr lang="en-GB" sz="2600" dirty="0"/>
              <a:t> ions, </a:t>
            </a:r>
            <a:r>
              <a:rPr lang="en-GB" sz="2600" dirty="0" smtClean="0"/>
              <a:t>behaves as a phosphor (the Dy</a:t>
            </a:r>
            <a:r>
              <a:rPr lang="en-GB" sz="2600" baseline="30000" dirty="0" smtClean="0"/>
              <a:t>3+</a:t>
            </a:r>
            <a:r>
              <a:rPr lang="en-GB" sz="2600" dirty="0" smtClean="0"/>
              <a:t> is found to enhance luminescence intensity).</a:t>
            </a:r>
          </a:p>
          <a:p>
            <a:pPr algn="just"/>
            <a:r>
              <a:rPr lang="en-GB" sz="2600" dirty="0" smtClean="0"/>
              <a:t>It has many applications, e.g. in emergency signs.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5" y="1519714"/>
            <a:ext cx="1504950" cy="3028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307975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ICDIM2016: 10-15 July 2016   Lyon, France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93971" y="2262664"/>
            <a:ext cx="2819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 smtClean="0"/>
              <a:t>SrAl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r>
              <a:rPr lang="en-GB" dirty="0" smtClean="0"/>
              <a:t>: Eu</a:t>
            </a:r>
            <a:r>
              <a:rPr lang="en-GB" baseline="30000" dirty="0" smtClean="0"/>
              <a:t>3+</a:t>
            </a:r>
            <a:r>
              <a:rPr lang="en-GB" dirty="0" smtClean="0"/>
              <a:t>, Dy</a:t>
            </a:r>
            <a:r>
              <a:rPr lang="en-GB" baseline="30000" dirty="0" smtClean="0"/>
              <a:t>3+ </a:t>
            </a:r>
            <a:r>
              <a:rPr lang="en-GB" dirty="0" smtClean="0"/>
              <a:t>synthesised by laser melting</a:t>
            </a:r>
            <a:endParaRPr lang="en-GB" baseline="30000" dirty="0" smtClean="0"/>
          </a:p>
          <a:p>
            <a:pPr marL="342900" indent="-342900">
              <a:buAutoNum type="alphaLcParenBoth"/>
            </a:pPr>
            <a:r>
              <a:rPr lang="en-GB" dirty="0" smtClean="0"/>
              <a:t>After UV light exposure*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8600" y="5486400"/>
            <a:ext cx="878477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* ‘Laser </a:t>
            </a:r>
            <a:r>
              <a:rPr lang="en-GB" dirty="0"/>
              <a:t>Synthesis and Luminescence Properties </a:t>
            </a:r>
            <a:r>
              <a:rPr lang="en-GB" dirty="0" smtClean="0"/>
              <a:t>of SrAl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r>
              <a:rPr lang="en-GB" dirty="0" smtClean="0"/>
              <a:t>: Eu</a:t>
            </a:r>
            <a:r>
              <a:rPr lang="en-GB" baseline="30000" dirty="0" smtClean="0"/>
              <a:t>2</a:t>
            </a:r>
            <a:r>
              <a:rPr lang="en-GB" baseline="30000" dirty="0"/>
              <a:t>+</a:t>
            </a:r>
            <a:r>
              <a:rPr lang="en-GB" dirty="0"/>
              <a:t>, Dy</a:t>
            </a:r>
            <a:r>
              <a:rPr lang="en-GB" baseline="30000" dirty="0"/>
              <a:t>3+</a:t>
            </a:r>
            <a:r>
              <a:rPr lang="en-GB" dirty="0"/>
              <a:t> </a:t>
            </a:r>
            <a:r>
              <a:rPr lang="en-GB" dirty="0" smtClean="0"/>
              <a:t>Phosphors’, </a:t>
            </a:r>
            <a:r>
              <a:rPr lang="en-GB" dirty="0" err="1" smtClean="0"/>
              <a:t>Aroz</a:t>
            </a:r>
            <a:r>
              <a:rPr lang="en-GB" dirty="0" smtClean="0"/>
              <a:t> </a:t>
            </a:r>
            <a:r>
              <a:rPr lang="en-GB" dirty="0"/>
              <a:t>et al, http://</a:t>
            </a:r>
            <a:r>
              <a:rPr lang="en-GB" dirty="0" smtClean="0"/>
              <a:t>digital.csic.es/bitstream/10261/73706/4/Laser Synthesis.pdf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9179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of the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To predict the optimal doping locations for Eu</a:t>
            </a:r>
            <a:r>
              <a:rPr lang="en-GB" sz="2800" baseline="30000" dirty="0" smtClean="0"/>
              <a:t>2+</a:t>
            </a:r>
            <a:r>
              <a:rPr lang="en-GB" sz="2800" dirty="0" smtClean="0"/>
              <a:t> and Dy</a:t>
            </a:r>
            <a:r>
              <a:rPr lang="en-GB" sz="2800" baseline="30000" dirty="0" smtClean="0"/>
              <a:t>3+</a:t>
            </a:r>
            <a:r>
              <a:rPr lang="en-GB" sz="2800" dirty="0" smtClean="0"/>
              <a:t> ions.</a:t>
            </a:r>
          </a:p>
          <a:p>
            <a:pPr lvl="1"/>
            <a:r>
              <a:rPr lang="en-GB" sz="2400" dirty="0" smtClean="0"/>
              <a:t>If, as suggested experimentally, Dy</a:t>
            </a:r>
            <a:r>
              <a:rPr lang="en-GB" sz="2400" baseline="30000" dirty="0" smtClean="0"/>
              <a:t>3+</a:t>
            </a:r>
            <a:r>
              <a:rPr lang="en-GB" sz="2400" dirty="0" smtClean="0"/>
              <a:t> substitutes at the Sr</a:t>
            </a:r>
            <a:r>
              <a:rPr lang="en-GB" sz="2400" baseline="30000" dirty="0" smtClean="0"/>
              <a:t>2+</a:t>
            </a:r>
            <a:r>
              <a:rPr lang="en-GB" sz="2400" dirty="0" smtClean="0"/>
              <a:t> site, how is the charge compensated?</a:t>
            </a:r>
          </a:p>
          <a:p>
            <a:pPr lvl="1"/>
            <a:r>
              <a:rPr lang="en-GB" sz="2400" dirty="0" smtClean="0"/>
              <a:t>Most of the experimental papers do not discuss this!</a:t>
            </a:r>
          </a:p>
          <a:p>
            <a:endParaRPr lang="en-GB" sz="2800" dirty="0" smtClean="0"/>
          </a:p>
          <a:p>
            <a:r>
              <a:rPr lang="en-GB" sz="2800" dirty="0" smtClean="0"/>
              <a:t>Is double doping energetically favourable?</a:t>
            </a:r>
          </a:p>
          <a:p>
            <a:endParaRPr lang="en-GB" sz="2800" dirty="0" smtClean="0"/>
          </a:p>
          <a:p>
            <a:r>
              <a:rPr lang="en-GB" sz="2800" dirty="0" smtClean="0"/>
              <a:t>What is the effect of dopant concentration?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64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086600" cy="12954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Methodology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1200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As in our previous work, use is made of interatomic potentials, energy minimisation and the Mott-Littleton method, using the GULP code*.</a:t>
            </a:r>
          </a:p>
          <a:p>
            <a:pPr marL="0" indent="0">
              <a:buNone/>
            </a:pPr>
            <a:r>
              <a:rPr lang="en-GB" sz="2400" dirty="0" smtClean="0"/>
              <a:t>The structure of SrAl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was modelled using </a:t>
            </a:r>
            <a:r>
              <a:rPr lang="en-GB" sz="2400" dirty="0"/>
              <a:t>potentials from </a:t>
            </a:r>
            <a:r>
              <a:rPr lang="en-GB" sz="2200" dirty="0"/>
              <a:t>http://www.ucl.ac.uk/klmc/Potentials/Library/catlow.lib</a:t>
            </a:r>
            <a:endParaRPr lang="en-GB" sz="22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30035"/>
              </p:ext>
            </p:extLst>
          </p:nvPr>
        </p:nvGraphicFramePr>
        <p:xfrm>
          <a:off x="381000" y="3810000"/>
          <a:ext cx="381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143000"/>
                <a:gridCol w="11430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Exp.**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Calc.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%***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8.44365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8.49801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8.82245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9.03433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2.40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5.15964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5.25031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1.76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=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90.0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90.0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0.0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β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93.411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92.425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-0.99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3400" y="4267200"/>
            <a:ext cx="43433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**Avdeev et al, Journal of </a:t>
            </a:r>
            <a:r>
              <a:rPr lang="en-GB" dirty="0"/>
              <a:t>Solid </a:t>
            </a:r>
            <a:r>
              <a:rPr lang="en-GB" dirty="0" smtClean="0"/>
              <a:t>State Chemistry </a:t>
            </a:r>
            <a:r>
              <a:rPr lang="en-GB" dirty="0"/>
              <a:t>(2007) </a:t>
            </a:r>
            <a:r>
              <a:rPr lang="en-GB" b="1" dirty="0" smtClean="0"/>
              <a:t>180</a:t>
            </a:r>
            <a:r>
              <a:rPr lang="en-GB" dirty="0" smtClean="0"/>
              <a:t>, 3535-3544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343400" y="3657600"/>
            <a:ext cx="43433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*http://nanochemistry.curtin.edu.au/gulp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81499" y="5029200"/>
            <a:ext cx="43052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***Differences of a few % are a compromise due to using transferred potentials.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Defect and solution energy calculations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600200"/>
                <a:ext cx="441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Defect formation energies (including substitution energies) are calculated using the Mott-Littleton method (see opposite):</a:t>
                </a:r>
              </a:p>
              <a:p>
                <a:pPr marL="0" indent="0">
                  <a:buNone/>
                </a:pPr>
                <a:r>
                  <a:rPr lang="en-GB" b="1" dirty="0" smtClean="0"/>
                  <a:t>Solution energies</a:t>
                </a:r>
                <a:r>
                  <a:rPr lang="en-GB" dirty="0" smtClean="0"/>
                  <a:t> give the energy involved in the total solution process, e.g. for Eu</a:t>
                </a:r>
                <a:r>
                  <a:rPr lang="en-GB" baseline="30000" dirty="0" smtClean="0"/>
                  <a:t>2+</a:t>
                </a:r>
                <a:r>
                  <a:rPr lang="en-GB" dirty="0" smtClean="0"/>
                  <a:t> at Sr site: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𝐸𝑢𝑂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𝑆𝑟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𝑆𝑟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𝐸𝑢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𝑆𝑟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𝑆𝑟𝑂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600200"/>
                <a:ext cx="4419600" cy="4525963"/>
              </a:xfrm>
              <a:blipFill rotWithShape="1">
                <a:blip r:embed="rId2"/>
                <a:stretch>
                  <a:fillRect l="-2751" t="-1210" r="-2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8B3A5-88E4-4661-BB32-C6598987488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456732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5758934"/>
            <a:ext cx="1550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</a:t>
            </a:r>
            <a:r>
              <a:rPr lang="en-GB" dirty="0" smtClean="0"/>
              <a:t> Mark Read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2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Intrinsic defect formation energies and lattice energies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686800" cy="4525963"/>
          </a:xfrm>
          <a:ln>
            <a:noFill/>
          </a:ln>
        </p:spPr>
        <p:txBody>
          <a:bodyPr/>
          <a:lstStyle/>
          <a:p>
            <a:r>
              <a:rPr lang="en-GB" sz="2800" dirty="0" smtClean="0"/>
              <a:t>Calculations of Schottky and pseudo-Schottky energies have been performed</a:t>
            </a:r>
            <a:r>
              <a:rPr lang="en-GB" sz="2800" dirty="0"/>
              <a:t>: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																																   *</a:t>
            </a:r>
            <a:r>
              <a:rPr lang="en-GB" sz="2400" dirty="0" smtClean="0"/>
              <a:t>M Rezende           							     MSc thesis,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	     (2008)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84061"/>
              </p:ext>
            </p:extLst>
          </p:nvPr>
        </p:nvGraphicFramePr>
        <p:xfrm>
          <a:off x="457200" y="25908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4384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Energy/eV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Sr vacancy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19.53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Al vacancy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59.26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 vacancy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25.16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 (latt) SrAl</a:t>
                      </a:r>
                      <a:r>
                        <a:rPr lang="en-GB" b="1" baseline="-25000" dirty="0" smtClean="0"/>
                        <a:t>2</a:t>
                      </a:r>
                      <a:r>
                        <a:rPr lang="en-GB" b="1" dirty="0" smtClean="0"/>
                        <a:t>O</a:t>
                      </a:r>
                      <a:r>
                        <a:rPr lang="en-GB" b="1" baseline="-25000" dirty="0" smtClean="0"/>
                        <a:t>4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-194.4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 (latt) SrO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-33.97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Schottky</a:t>
                      </a:r>
                      <a:r>
                        <a:rPr lang="en-GB" b="1" baseline="0" dirty="0" smtClean="0"/>
                        <a:t> (per ion)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6.325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SrO</a:t>
                      </a:r>
                      <a:r>
                        <a:rPr lang="en-GB" b="1" baseline="0" dirty="0" smtClean="0"/>
                        <a:t> pseudo-Schottky (per ion)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5.330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(O Frenkel (per ion)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5.180)*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868362"/>
          </a:xfrm>
        </p:spPr>
        <p:txBody>
          <a:bodyPr/>
          <a:lstStyle/>
          <a:p>
            <a:r>
              <a:rPr lang="en-GB" dirty="0" smtClean="0"/>
              <a:t>Single doping calculations – (i)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/>
              <a:lstStyle/>
              <a:p>
                <a:r>
                  <a:rPr lang="en-GB" sz="2800" dirty="0" smtClean="0"/>
                  <a:t>The experimental literature assumes doping of </a:t>
                </a:r>
                <a:r>
                  <a:rPr lang="en-GB" sz="2800" b="1" dirty="0" smtClean="0"/>
                  <a:t>both</a:t>
                </a:r>
                <a:r>
                  <a:rPr lang="en-GB" sz="2800" dirty="0" smtClean="0"/>
                  <a:t> Eu</a:t>
                </a:r>
                <a:r>
                  <a:rPr lang="en-GB" sz="2800" baseline="30000" dirty="0" smtClean="0"/>
                  <a:t>2+</a:t>
                </a:r>
                <a:r>
                  <a:rPr lang="en-GB" sz="2800" dirty="0" smtClean="0"/>
                  <a:t> and Dy</a:t>
                </a:r>
                <a:r>
                  <a:rPr lang="en-GB" sz="2800" baseline="30000" dirty="0" smtClean="0"/>
                  <a:t>3+</a:t>
                </a:r>
                <a:r>
                  <a:rPr lang="en-GB" sz="2800" dirty="0" smtClean="0"/>
                  <a:t> at the Sr</a:t>
                </a:r>
                <a:r>
                  <a:rPr lang="en-GB" sz="2800" baseline="30000" dirty="0" smtClean="0"/>
                  <a:t>2+</a:t>
                </a:r>
                <a:r>
                  <a:rPr lang="en-GB" sz="2800" dirty="0" smtClean="0"/>
                  <a:t> site (but doesn’t justify this in detail).</a:t>
                </a:r>
              </a:p>
              <a:p>
                <a:pPr lvl="1"/>
                <a:r>
                  <a:rPr lang="en-GB" sz="2400" dirty="0" smtClean="0"/>
                  <a:t>Not a problem for Eu</a:t>
                </a:r>
                <a:r>
                  <a:rPr lang="en-GB" sz="2400" baseline="30000" dirty="0" smtClean="0"/>
                  <a:t>2+</a:t>
                </a:r>
                <a:r>
                  <a:rPr lang="en-GB" sz="2400" dirty="0" smtClean="0"/>
                  <a:t> where no charge compensation is required: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𝐸𝑢𝑂</m:t>
                    </m:r>
                    <m:r>
                      <a:rPr lang="en-GB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𝑆𝑟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𝑆𝑟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𝐸𝑢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𝑆𝑟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+</m:t>
                    </m:r>
                    <m:r>
                      <a:rPr lang="en-GB" sz="2400" i="1">
                        <a:latin typeface="Cambria Math"/>
                      </a:rPr>
                      <m:t>𝑆𝑟𝑂</m:t>
                    </m:r>
                  </m:oMath>
                </a14:m>
                <a:endParaRPr lang="en-GB" sz="2400" dirty="0" smtClean="0"/>
              </a:p>
              <a:p>
                <a:pPr lvl="1"/>
                <a:r>
                  <a:rPr lang="en-GB" sz="2400" dirty="0" smtClean="0"/>
                  <a:t>The average solution energy is </a:t>
                </a:r>
                <a:r>
                  <a:rPr lang="en-GB" sz="2400" b="1" dirty="0" smtClean="0"/>
                  <a:t>0.06 eV</a:t>
                </a:r>
                <a:r>
                  <a:rPr lang="en-GB" sz="2400" dirty="0" smtClean="0"/>
                  <a:t>, confirming that doping with Eu</a:t>
                </a:r>
                <a:r>
                  <a:rPr lang="en-GB" sz="2400" baseline="30000" dirty="0" smtClean="0"/>
                  <a:t>2+</a:t>
                </a:r>
                <a:r>
                  <a:rPr lang="en-GB" sz="2400" dirty="0" smtClean="0"/>
                  <a:t> is favourable.</a:t>
                </a:r>
              </a:p>
              <a:p>
                <a:r>
                  <a:rPr lang="en-GB" sz="2800" dirty="0" smtClean="0"/>
                  <a:t>For Dy</a:t>
                </a:r>
                <a:r>
                  <a:rPr lang="en-GB" sz="2800" baseline="30000" dirty="0" smtClean="0"/>
                  <a:t>3+</a:t>
                </a:r>
                <a:r>
                  <a:rPr lang="en-GB" sz="2800" dirty="0" smtClean="0"/>
                  <a:t>, what about substitution at the Al</a:t>
                </a:r>
                <a:r>
                  <a:rPr lang="en-GB" sz="2800" baseline="30000" dirty="0" smtClean="0"/>
                  <a:t>3+ </a:t>
                </a:r>
                <a:r>
                  <a:rPr lang="en-GB" sz="2800" dirty="0" smtClean="0"/>
                  <a:t>site?</a:t>
                </a:r>
              </a:p>
              <a:p>
                <a:pPr lvl="1"/>
                <a:r>
                  <a:rPr lang="en-GB" sz="2400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𝐷𝑦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  <m:r>
                          <a:rPr lang="en-GB" sz="2400" i="1">
                            <a:latin typeface="Cambria Math"/>
                          </a:rPr>
                          <m:t>𝐴𝑙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𝐴𝑙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  <m:r>
                          <a:rPr lang="en-GB" sz="2400" i="1">
                            <a:latin typeface="Cambria Math"/>
                          </a:rPr>
                          <m:t>𝐷𝑦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𝐴𝑙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𝐴𝑙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GB" sz="2400" dirty="0"/>
              </a:p>
              <a:p>
                <a:pPr lvl="1"/>
                <a:r>
                  <a:rPr lang="en-GB" sz="2400" dirty="0" smtClean="0"/>
                  <a:t>Solution energy is </a:t>
                </a:r>
                <a:r>
                  <a:rPr lang="en-GB" sz="2400" b="1" dirty="0" smtClean="0"/>
                  <a:t>1.72 eV </a:t>
                </a:r>
                <a:r>
                  <a:rPr lang="en-GB" sz="2400" dirty="0" smtClean="0"/>
                  <a:t>(per Dy</a:t>
                </a:r>
                <a:r>
                  <a:rPr lang="en-GB" sz="2400" baseline="30000" dirty="0" smtClean="0"/>
                  <a:t>3+</a:t>
                </a:r>
                <a:r>
                  <a:rPr lang="en-GB" sz="2400" dirty="0" smtClean="0"/>
                  <a:t>), which suggests the doping process at this site is favourable.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 rotWithShape="1">
                <a:blip r:embed="rId2"/>
                <a:stretch>
                  <a:fillRect l="-1183" t="-1170" r="-1405" b="-4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ICDIM2016: 10-15 July 2016   Lyon, France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18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1432</Words>
  <Application>Microsoft Office PowerPoint</Application>
  <PresentationFormat>On-screen Show (4:3)</PresentationFormat>
  <Paragraphs>183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3_Default Design</vt:lpstr>
      <vt:lpstr>Custom Design</vt:lpstr>
      <vt:lpstr>4_Default Design</vt:lpstr>
      <vt:lpstr>2_Default Design</vt:lpstr>
      <vt:lpstr>1_Default Design</vt:lpstr>
      <vt:lpstr>Default Design</vt:lpstr>
      <vt:lpstr>Picture</vt:lpstr>
      <vt:lpstr>Computer modelling of double doped SrAl2O4 for phosphor applications</vt:lpstr>
      <vt:lpstr>Motivation: paper based on presentation at EURODIM2014 by Philippe Smet</vt:lpstr>
      <vt:lpstr>Plan of talk</vt:lpstr>
      <vt:lpstr>Background</vt:lpstr>
      <vt:lpstr>Aim of the research</vt:lpstr>
      <vt:lpstr> Methodology   </vt:lpstr>
      <vt:lpstr>Defect and solution energy calculations</vt:lpstr>
      <vt:lpstr>Intrinsic defect formation energies and lattice energies</vt:lpstr>
      <vt:lpstr>Single doping calculations – (i)</vt:lpstr>
      <vt:lpstr>Single doping calculations – (ii)</vt:lpstr>
      <vt:lpstr>Double doping calculations</vt:lpstr>
      <vt:lpstr>Comparison with an experimental study on M3+- doped SrAl2O4</vt:lpstr>
      <vt:lpstr>Mean field calculations</vt:lpstr>
      <vt:lpstr>Mean field calculations on  M3+- doped SrAl2O4</vt:lpstr>
      <vt:lpstr>Results of mean field calculations</vt:lpstr>
      <vt:lpstr>Future work and conclusions</vt:lpstr>
      <vt:lpstr>Acknowledgements</vt:lpstr>
      <vt:lpstr>Reminiscences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modelling of double doped SrAl2O4 for phosphor applications</dc:title>
  <dc:creator/>
  <cp:lastModifiedBy>Rob Jackson</cp:lastModifiedBy>
  <cp:revision>87</cp:revision>
  <dcterms:created xsi:type="dcterms:W3CDTF">2006-08-16T00:00:00Z</dcterms:created>
  <dcterms:modified xsi:type="dcterms:W3CDTF">2016-07-16T12:11:45Z</dcterms:modified>
</cp:coreProperties>
</file>