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74" r:id="rId2"/>
    <p:sldMasterId id="2147483662" r:id="rId3"/>
    <p:sldMasterId id="2147483660" r:id="rId4"/>
  </p:sldMasterIdLst>
  <p:notesMasterIdLst>
    <p:notesMasterId r:id="rId17"/>
  </p:notesMasterIdLst>
  <p:sldIdLst>
    <p:sldId id="256" r:id="rId5"/>
    <p:sldId id="257" r:id="rId6"/>
    <p:sldId id="288" r:id="rId7"/>
    <p:sldId id="289" r:id="rId8"/>
    <p:sldId id="285" r:id="rId9"/>
    <p:sldId id="294" r:id="rId10"/>
    <p:sldId id="287" r:id="rId11"/>
    <p:sldId id="290" r:id="rId12"/>
    <p:sldId id="292" r:id="rId13"/>
    <p:sldId id="291" r:id="rId14"/>
    <p:sldId id="293" r:id="rId15"/>
    <p:sldId id="284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76" autoAdjust="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-2766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244D32-5B65-4947-A4D3-0AA69FD4C246}" type="datetimeFigureOut">
              <a:rPr lang="en-GB" smtClean="0"/>
              <a:pPr/>
              <a:t>26/02/2014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B81245-1347-4928-89A2-EDEC8F392F4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8874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B81245-1347-4928-89A2-EDEC8F392F44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71684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4FA809-C3C7-458B-975D-770175796C8D}" type="slidenum">
              <a:rPr lang="en-US" smtClean="0"/>
              <a:pPr/>
              <a:t>10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che-20031: XRD &amp; Crystallography lecture 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che-20031: XRD &amp; Crystallography lecture 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che-20031: XRD &amp; Crystallography lecture 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che-20031: XRD &amp; Crystallography lecture 3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7099D2-C039-4D1A-B5E5-CEB4C4569E2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9988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524000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438400" y="6248400"/>
            <a:ext cx="3886200" cy="304800"/>
          </a:xfrm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che-20031: XRD &amp; Crystallography lecture 3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0BD1F7-9C3C-4439-B38C-80CD269FD60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8037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che-20031: XRD &amp; Crystallography lecture 3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68E7CC-835A-4BB9-80EC-B106F113509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7791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che-20031: XRD &amp; Crystallography lecture 3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14F60A-C6DC-4255-9F33-03EDF49DC02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5216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che-20031: XRD &amp; Crystallography lecture 3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9468C3-AF8B-46F4-AB86-577CC9209ED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3660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che-20031: XRD &amp; Crystallography lecture 3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4B6998-02B5-4EE1-B86D-3BFF1A0D519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3462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che-20031: XRD &amp; Crystallography lecture 3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033CC4-9E60-4E9D-A7EE-5D3EDFF5EE4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7746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che-20031: XRD &amp; Crystallography lecture 3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8C0936-9CD1-46FB-9DB2-2EF34B2B3EC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672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che-20031: XRD &amp; Crystallography lecture 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che-20031: XRD &amp; Crystallography lecture 3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D9BC20-4221-4993-876A-06576891255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729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che-20031: XRD &amp; Crystallography lecture 3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7C0066-41FE-4F18-9E2E-0F21C24E93E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2407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che-20031: XRD &amp; Crystallography lecture 3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FFA4F2-4B16-4922-B843-E1FDEDA934E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8080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che-20031: XRD &amp; Crystallography lecture 3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7627C2-01FF-463B-88D5-BEFE51BC728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6788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che-20031: XRD &amp; Crystallography lecture 3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6FCAB-F6A5-4D71-B99F-67A79CF935A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33848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che-20031: XRD &amp; Crystallography lecture 3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6FCAB-F6A5-4D71-B99F-67A79CF935A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93867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che-20031: XRD &amp; Crystallography lecture 3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6FCAB-F6A5-4D71-B99F-67A79CF935A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84154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che-20031: XRD &amp; Crystallography lecture 3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6FCAB-F6A5-4D71-B99F-67A79CF935A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68976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che-20031: XRD &amp; Crystallography lecture 3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6FCAB-F6A5-4D71-B99F-67A79CF935A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24334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che-20031: XRD &amp; Crystallography lecture 3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6FCAB-F6A5-4D71-B99F-67A79CF935A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889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che-20031: XRD &amp; Crystallography lecture 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che-20031: XRD &amp; Crystallography lecture 3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6FCAB-F6A5-4D71-B99F-67A79CF935A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281875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che-20031: XRD &amp; Crystallography lecture 3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6FCAB-F6A5-4D71-B99F-67A79CF935A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33226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che-20031: XRD &amp; Crystallography lecture 3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6FCAB-F6A5-4D71-B99F-67A79CF935A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05457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che-20031: XRD &amp; Crystallography lecture 3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6FCAB-F6A5-4D71-B99F-67A79CF935A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7803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che-20031: XRD &amp; Crystallography lecture 3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6FCAB-F6A5-4D71-B99F-67A79CF935A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74468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che-20031: XRD &amp; Crystallography lecture 3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7099D2-C039-4D1A-B5E5-CEB4C4569E2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891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che-20031: XRD &amp; Crystallography lecture 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che-20031: XRD &amp; Crystallography lecture 3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che-20031: XRD &amp; Crystallography lecture 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che-20031: XRD &amp; Crystallography lecture 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che-20031: XRD &amp; Crystallography lecture 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che-20031: XRD &amp; Crystallography lecture 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che-20031: XRD &amp; Crystallography lecture 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che-20031: XRD &amp; Crystallography lecture 3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D1F9AC8-B6FF-4A9C-BA45-E0A5E2B47786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221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just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just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just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just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just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che-20031: XRD &amp; Crystallography lecture 3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46FCAB-F6A5-4D71-B99F-67A79CF935A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0552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che-20031: XRD &amp; Crystallography lecture 3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D1F9AC8-B6FF-4A9C-BA45-E0A5E2B47786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938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just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just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just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just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just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emf"/><Relationship Id="rId4" Type="http://schemas.openxmlformats.org/officeDocument/2006/relationships/oleObject" Target="../embeddings/Microsoft_Excel_97-2003_Worksheet1.xls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1524000"/>
            <a:ext cx="8686800" cy="2362200"/>
          </a:xfrm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eaLnBrk="1" hangingPunct="1"/>
            <a:r>
              <a:rPr lang="en-GB" b="1" dirty="0" smtClean="0"/>
              <a:t>CHE-20031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(</a:t>
            </a:r>
            <a:r>
              <a:rPr lang="en-GB" b="1" dirty="0" smtClean="0"/>
              <a:t>S</a:t>
            </a:r>
            <a:r>
              <a:rPr lang="en-GB" dirty="0" smtClean="0"/>
              <a:t>tructural </a:t>
            </a:r>
            <a:r>
              <a:rPr lang="en-GB" b="1" dirty="0" smtClean="0"/>
              <a:t>I</a:t>
            </a:r>
            <a:r>
              <a:rPr lang="en-GB" dirty="0" smtClean="0"/>
              <a:t>norganic </a:t>
            </a:r>
            <a:r>
              <a:rPr lang="en-GB" b="1" dirty="0" smtClean="0"/>
              <a:t>C</a:t>
            </a:r>
            <a:r>
              <a:rPr lang="en-GB" dirty="0" smtClean="0"/>
              <a:t>hemistry)</a:t>
            </a:r>
            <a:br>
              <a:rPr lang="en-GB" dirty="0" smtClean="0"/>
            </a:br>
            <a:r>
              <a:rPr lang="en-GB" dirty="0" smtClean="0"/>
              <a:t>X-ray Diffraction &amp; Crystallography lecture </a:t>
            </a:r>
            <a:r>
              <a:rPr lang="en-GB" b="1" dirty="0" smtClean="0"/>
              <a:t>3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4114800"/>
            <a:ext cx="4724400" cy="2362200"/>
          </a:xfrm>
          <a:ln>
            <a:solidFill>
              <a:schemeClr val="accent1"/>
            </a:solidFill>
          </a:ln>
        </p:spPr>
        <p:txBody>
          <a:bodyPr>
            <a:normAutofit lnSpcReduction="10000"/>
          </a:bodyPr>
          <a:lstStyle/>
          <a:p>
            <a:pPr eaLnBrk="1" hangingPunct="1"/>
            <a:r>
              <a:rPr lang="en-GB" b="1" dirty="0" smtClean="0">
                <a:solidFill>
                  <a:schemeClr val="tx1"/>
                </a:solidFill>
              </a:rPr>
              <a:t>Dr Rob Jackson</a:t>
            </a:r>
            <a:endParaRPr lang="en-GB" sz="2000" b="1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en-GB" sz="2800" dirty="0" smtClean="0">
                <a:solidFill>
                  <a:schemeClr val="tx1"/>
                </a:solidFill>
              </a:rPr>
              <a:t>LJ1.16, 01782 733042</a:t>
            </a:r>
          </a:p>
          <a:p>
            <a:pPr eaLnBrk="1" hangingPunct="1"/>
            <a:r>
              <a:rPr lang="en-GB" sz="2800" dirty="0" smtClean="0">
                <a:solidFill>
                  <a:schemeClr val="tx1"/>
                </a:solidFill>
              </a:rPr>
              <a:t>r.a.jackson@keele.ac.uk</a:t>
            </a:r>
          </a:p>
          <a:p>
            <a:pPr eaLnBrk="1" hangingPunct="1"/>
            <a:r>
              <a:rPr lang="en-GB" sz="2400" dirty="0" smtClean="0">
                <a:solidFill>
                  <a:schemeClr val="tx1"/>
                </a:solidFill>
              </a:rPr>
              <a:t>www.facebook.com/robjteaching</a:t>
            </a:r>
          </a:p>
          <a:p>
            <a:pPr eaLnBrk="1" hangingPunct="1"/>
            <a:r>
              <a:rPr lang="en-GB" sz="2400" dirty="0" smtClean="0">
                <a:solidFill>
                  <a:schemeClr val="tx1"/>
                </a:solidFill>
              </a:rPr>
              <a:t>Twitter: #che20031</a:t>
            </a:r>
          </a:p>
        </p:txBody>
      </p:sp>
      <p:pic>
        <p:nvPicPr>
          <p:cNvPr id="1026" name="Picture 2" descr="C:\Users\Rob\Dropbox\Photos\Keele_logos\Keele_logos_2011\JPGS\_ON BLUE\CMYK_jpgs\Keele_Logo_stacked_REV_cmy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16633"/>
            <a:ext cx="2808312" cy="1085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4114801"/>
            <a:ext cx="3657600" cy="190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762000"/>
          </a:xfrm>
        </p:spPr>
        <p:txBody>
          <a:bodyPr/>
          <a:lstStyle/>
          <a:p>
            <a:r>
              <a:rPr lang="en-GB" dirty="0" smtClean="0"/>
              <a:t>A simulated powder XRD pattern</a:t>
            </a:r>
            <a:endParaRPr lang="en-US" dirty="0" smtClean="0"/>
          </a:p>
        </p:txBody>
      </p:sp>
      <p:pic>
        <p:nvPicPr>
          <p:cNvPr id="37890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468693" y="1600200"/>
            <a:ext cx="6206614" cy="4525963"/>
          </a:xfrm>
        </p:spPr>
      </p:pic>
      <p:sp>
        <p:nvSpPr>
          <p:cNvPr id="37892" name="Text Box 5"/>
          <p:cNvSpPr txBox="1">
            <a:spLocks noChangeArrowheads="1"/>
          </p:cNvSpPr>
          <p:nvPr/>
        </p:nvSpPr>
        <p:spPr bwMode="auto">
          <a:xfrm>
            <a:off x="4788024" y="2349500"/>
            <a:ext cx="302458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 dirty="0">
                <a:solidFill>
                  <a:srgbClr val="1C1C1C"/>
                </a:solidFill>
                <a:latin typeface="Calibri" pitchFamily="34" charset="0"/>
              </a:rPr>
              <a:t>Intensity </a:t>
            </a:r>
            <a:r>
              <a:rPr lang="en-GB" sz="2800" dirty="0" err="1">
                <a:solidFill>
                  <a:srgbClr val="1C1C1C"/>
                </a:solidFill>
                <a:latin typeface="Calibri" pitchFamily="34" charset="0"/>
              </a:rPr>
              <a:t>vs</a:t>
            </a:r>
            <a:r>
              <a:rPr lang="en-GB" sz="2800" dirty="0">
                <a:solidFill>
                  <a:srgbClr val="1C1C1C"/>
                </a:solidFill>
                <a:latin typeface="Calibri" pitchFamily="34" charset="0"/>
              </a:rPr>
              <a:t> 2</a:t>
            </a:r>
            <a:r>
              <a:rPr lang="el-GR" sz="2800" dirty="0">
                <a:solidFill>
                  <a:srgbClr val="1C1C1C"/>
                </a:solidFill>
                <a:latin typeface="Calibri" pitchFamily="34" charset="0"/>
              </a:rPr>
              <a:t>θ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0BD1F7-9C3C-4439-B38C-80CD269FD60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che-20031: XRD &amp; Crystallography lecture 3</a:t>
            </a: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atom positions are obtained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GB" dirty="0" smtClean="0"/>
              <a:t>For completeness, we need to consider how to get the atomic positions.</a:t>
            </a:r>
          </a:p>
          <a:p>
            <a:pPr algn="just"/>
            <a:r>
              <a:rPr lang="en-GB" dirty="0" smtClean="0"/>
              <a:t>What information has not been used so far?</a:t>
            </a:r>
          </a:p>
          <a:p>
            <a:pPr algn="just"/>
            <a:r>
              <a:rPr lang="en-GB" dirty="0" smtClean="0"/>
              <a:t>The atomic positions are obtained from the </a:t>
            </a:r>
            <a:r>
              <a:rPr lang="en-GB" b="1" dirty="0" smtClean="0"/>
              <a:t>peak intensities</a:t>
            </a:r>
            <a:r>
              <a:rPr lang="en-GB" dirty="0" smtClean="0"/>
              <a:t>, but the procedure involved is beyond the scope of this module.</a:t>
            </a:r>
            <a:endParaRPr lang="en-GB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che-20031: XRD &amp; Crystallography lecture 3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0BD1F7-9C3C-4439-B38C-80CD269FD60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8153400" cy="1447800"/>
          </a:xfrm>
        </p:spPr>
        <p:txBody>
          <a:bodyPr/>
          <a:lstStyle/>
          <a:p>
            <a:r>
              <a:rPr lang="en-GB" sz="3200" dirty="0" smtClean="0"/>
              <a:t>Exercise: a further example of indexing a pattern for a cubic material</a:t>
            </a:r>
            <a:endParaRPr lang="en-GB" sz="3200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342549685"/>
              </p:ext>
            </p:extLst>
          </p:nvPr>
        </p:nvGraphicFramePr>
        <p:xfrm>
          <a:off x="685800" y="1981200"/>
          <a:ext cx="3810000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5000"/>
                <a:gridCol w="635000"/>
                <a:gridCol w="711200"/>
                <a:gridCol w="685800"/>
                <a:gridCol w="508000"/>
                <a:gridCol w="635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2</a:t>
                      </a:r>
                      <a:r>
                        <a:rPr lang="en-GB" sz="1600" dirty="0" smtClean="0">
                          <a:sym typeface="Symbol"/>
                        </a:rPr>
                        <a:t>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ym typeface="Symbol"/>
                        </a:rPr>
                        <a:t>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sin</a:t>
                      </a:r>
                      <a:r>
                        <a:rPr lang="en-GB" sz="1600" baseline="30000" dirty="0" smtClean="0"/>
                        <a:t>2</a:t>
                      </a:r>
                      <a:r>
                        <a:rPr lang="en-GB" sz="1600" dirty="0" smtClean="0">
                          <a:sym typeface="Symbol"/>
                        </a:rPr>
                        <a:t></a:t>
                      </a:r>
                      <a:r>
                        <a:rPr lang="en-GB" sz="1600" dirty="0" smtClean="0"/>
                        <a:t> 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ratio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err="1" smtClean="0"/>
                        <a:t>hkl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a</a:t>
                      </a:r>
                      <a:endParaRPr lang="en-GB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19.0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0.11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111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4.05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22.5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0.15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200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4.02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66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33.0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0.30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220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4.02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78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39.0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0.40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311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4.04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83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41.5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0.45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222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4.02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99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49.5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0.58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400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4.04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113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56.5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0.70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331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4.03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118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59.0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0.73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420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4.04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139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69.5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0.88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422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4.01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168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84.0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0.99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511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4.03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4191000" cy="4114800"/>
          </a:xfrm>
        </p:spPr>
        <p:txBody>
          <a:bodyPr/>
          <a:lstStyle/>
          <a:p>
            <a:pPr algn="just"/>
            <a:r>
              <a:rPr lang="en-GB" sz="2800" dirty="0"/>
              <a:t>Assign </a:t>
            </a:r>
            <a:r>
              <a:rPr lang="en-GB" sz="2800" b="1" dirty="0" err="1"/>
              <a:t>hkl</a:t>
            </a:r>
            <a:r>
              <a:rPr lang="en-GB" sz="2800" dirty="0"/>
              <a:t> values assuming the lowest ratio value is </a:t>
            </a:r>
            <a:r>
              <a:rPr lang="en-GB" sz="2800" b="1" dirty="0"/>
              <a:t>3</a:t>
            </a:r>
            <a:r>
              <a:rPr lang="en-GB" sz="2800" dirty="0"/>
              <a:t>.</a:t>
            </a:r>
          </a:p>
          <a:p>
            <a:pPr algn="just"/>
            <a:r>
              <a:rPr lang="en-GB" sz="2800" dirty="0"/>
              <a:t>Calculate ‘</a:t>
            </a:r>
            <a:r>
              <a:rPr lang="en-GB" sz="2800" b="1" dirty="0"/>
              <a:t>a</a:t>
            </a:r>
            <a:r>
              <a:rPr lang="en-GB" sz="2800" dirty="0"/>
              <a:t>’ for </a:t>
            </a:r>
            <a:r>
              <a:rPr lang="en-GB" sz="2800" b="1" dirty="0"/>
              <a:t>each</a:t>
            </a:r>
            <a:r>
              <a:rPr lang="en-GB" sz="2800" dirty="0"/>
              <a:t> reflection and explain any differences in the values.</a:t>
            </a:r>
          </a:p>
          <a:p>
            <a:pPr algn="just"/>
            <a:r>
              <a:rPr lang="en-GB" sz="2800" dirty="0"/>
              <a:t>What is the lattice type?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3810000" cy="304800"/>
          </a:xfrm>
          <a:ln>
            <a:solidFill>
              <a:schemeClr val="tx1"/>
            </a:solidFill>
          </a:ln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che-20031: XRD &amp; Crystallography lecture 3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0BD1F7-9C3C-4439-B38C-80CD269FD60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12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262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X-ray Diffraction &amp; Crystallography: lecture 3 plan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What have we covered so far?</a:t>
            </a:r>
          </a:p>
          <a:p>
            <a:pPr lvl="1"/>
            <a:r>
              <a:rPr lang="en-GB" dirty="0" smtClean="0"/>
              <a:t>Key points</a:t>
            </a:r>
          </a:p>
          <a:p>
            <a:r>
              <a:rPr lang="en-GB" dirty="0" smtClean="0"/>
              <a:t>Single crystal and powder diffraction</a:t>
            </a:r>
          </a:p>
          <a:p>
            <a:r>
              <a:rPr lang="en-GB" dirty="0" smtClean="0"/>
              <a:t>Simulated patterns</a:t>
            </a:r>
          </a:p>
          <a:p>
            <a:r>
              <a:rPr lang="en-GB" dirty="0" smtClean="0"/>
              <a:t>How to obtain positions of atoms</a:t>
            </a:r>
          </a:p>
          <a:p>
            <a:r>
              <a:rPr lang="en-GB" dirty="0"/>
              <a:t>A further example of indexing a </a:t>
            </a:r>
            <a:r>
              <a:rPr lang="en-GB" dirty="0" smtClean="0"/>
              <a:t>pattern (revision from lecture 2)</a:t>
            </a:r>
          </a:p>
          <a:p>
            <a:pPr lvl="1"/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che-20031: XRD &amp; Crystallography lecture 3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0BD1F7-9C3C-4439-B38C-80CD269FD60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315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Key points from lectures 1 and 2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GB" dirty="0" smtClean="0"/>
              <a:t>We can index an X-ray diffraction pattern to get the Miller indices and lattice parameters of a crystal.</a:t>
            </a:r>
          </a:p>
          <a:p>
            <a:pPr algn="just"/>
            <a:r>
              <a:rPr lang="en-GB" dirty="0" smtClean="0"/>
              <a:t>The peak positions therefore enable us to calculate the crystal lattice parameters.</a:t>
            </a:r>
          </a:p>
          <a:p>
            <a:pPr algn="just"/>
            <a:r>
              <a:rPr lang="en-GB" dirty="0" smtClean="0"/>
              <a:t>How do we get the atomic positions?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che-20031: XRD &amp; Crystallography lecture 3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0BD1F7-9C3C-4439-B38C-80CD269FD60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Measurements on single crystals</a:t>
            </a:r>
            <a:endParaRPr lang="en-GB" dirty="0"/>
          </a:p>
        </p:txBody>
      </p:sp>
      <p:pic>
        <p:nvPicPr>
          <p:cNvPr id="8" name="Content Placeholder 7" descr="CaF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85800" y="2209800"/>
            <a:ext cx="1524000" cy="1209675"/>
          </a:xfrm>
        </p:spPr>
      </p:pic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2438400" y="1981200"/>
            <a:ext cx="6019800" cy="4114800"/>
          </a:xfrm>
        </p:spPr>
        <p:txBody>
          <a:bodyPr/>
          <a:lstStyle/>
          <a:p>
            <a:pPr algn="just"/>
            <a:r>
              <a:rPr lang="en-GB" dirty="0" smtClean="0"/>
              <a:t>The data we have seen so far have come from single crystals.</a:t>
            </a:r>
          </a:p>
          <a:p>
            <a:pPr algn="just"/>
            <a:r>
              <a:rPr lang="en-GB" dirty="0" smtClean="0"/>
              <a:t>However it is not always possible to grow perfect single crystals.</a:t>
            </a:r>
          </a:p>
          <a:p>
            <a:pPr algn="just"/>
            <a:r>
              <a:rPr lang="en-GB" dirty="0" smtClean="0"/>
              <a:t>Samples are often in the form of powders.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4267200" cy="381000"/>
          </a:xfrm>
          <a:ln>
            <a:solidFill>
              <a:schemeClr val="tx1"/>
            </a:solidFill>
          </a:ln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che-20031: XRD &amp; Crystallography lecture 3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0BD1F7-9C3C-4439-B38C-80CD269FD60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" y="4114800"/>
            <a:ext cx="1828799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A single crystal of CaF</a:t>
            </a:r>
            <a:r>
              <a:rPr lang="en-GB" baseline="-25000" dirty="0" smtClean="0"/>
              <a:t>2</a:t>
            </a:r>
            <a:endParaRPr lang="en-GB" baseline="-25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about powder samples?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GB" dirty="0" smtClean="0"/>
              <a:t>Usually you don’t have single crystals to analyse.</a:t>
            </a:r>
          </a:p>
          <a:p>
            <a:pPr algn="just"/>
            <a:r>
              <a:rPr lang="en-GB" b="1" dirty="0" smtClean="0"/>
              <a:t>Powder samples</a:t>
            </a:r>
            <a:r>
              <a:rPr lang="en-GB" dirty="0" smtClean="0"/>
              <a:t> contain many small crystallites, of dimension 10</a:t>
            </a:r>
            <a:r>
              <a:rPr lang="en-GB" baseline="30000" dirty="0" smtClean="0"/>
              <a:t>-7</a:t>
            </a:r>
            <a:r>
              <a:rPr lang="en-GB" dirty="0" smtClean="0"/>
              <a:t> to 10</a:t>
            </a:r>
            <a:r>
              <a:rPr lang="en-GB" baseline="30000" dirty="0" smtClean="0"/>
              <a:t>-4</a:t>
            </a:r>
            <a:r>
              <a:rPr lang="en-GB" dirty="0" smtClean="0"/>
              <a:t> m, and they will be orientated randomly.</a:t>
            </a:r>
          </a:p>
          <a:p>
            <a:pPr algn="just"/>
            <a:r>
              <a:rPr lang="en-GB" dirty="0" smtClean="0"/>
              <a:t>We still need the 2</a:t>
            </a:r>
            <a:r>
              <a:rPr lang="en-GB" dirty="0" smtClean="0">
                <a:sym typeface="Symbol"/>
              </a:rPr>
              <a:t> angles for each lattice spacing, but they are more difficult to measure..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che-20031: XRD &amp; Crystallography lecture 3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0BD1F7-9C3C-4439-B38C-80CD269FD60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9992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022350"/>
          </a:xfrm>
        </p:spPr>
        <p:txBody>
          <a:bodyPr/>
          <a:lstStyle/>
          <a:p>
            <a:pPr algn="ctr"/>
            <a:r>
              <a:rPr lang="en-GB" sz="3200" dirty="0" smtClean="0"/>
              <a:t>Scattering an X-ray beam from a powder sample</a:t>
            </a:r>
            <a:endParaRPr lang="en-GB" sz="3200" dirty="0"/>
          </a:p>
        </p:txBody>
      </p:sp>
      <p:pic>
        <p:nvPicPr>
          <p:cNvPr id="7" name="Content Placeholder 6" descr="powder_diffraction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5000" y="1676400"/>
            <a:ext cx="5111750" cy="2769227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7924800" cy="1066800"/>
          </a:xfrm>
        </p:spPr>
        <p:txBody>
          <a:bodyPr/>
          <a:lstStyle/>
          <a:p>
            <a:pPr algn="just"/>
            <a:r>
              <a:rPr lang="en-GB" sz="2800" dirty="0" smtClean="0"/>
              <a:t>The diagram shows an X-ray beam incident on a sample of randomly-orientated crystallites.</a:t>
            </a:r>
            <a:endParaRPr lang="en-GB" sz="2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4267200" cy="304800"/>
          </a:xfrm>
          <a:ln>
            <a:solidFill>
              <a:schemeClr val="tx1"/>
            </a:solidFill>
          </a:ln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che-20031: XRD &amp; Crystallography lecture 3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8C0936-9CD1-46FB-9DB2-2EF34B2B3EC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609600"/>
          </a:xfrm>
        </p:spPr>
        <p:txBody>
          <a:bodyPr/>
          <a:lstStyle/>
          <a:p>
            <a:r>
              <a:rPr lang="en-GB" dirty="0" smtClean="0"/>
              <a:t>A real powder XRD pattern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3810000" cy="304800"/>
          </a:xfrm>
          <a:ln>
            <a:solidFill>
              <a:schemeClr val="tx1"/>
            </a:solidFill>
          </a:ln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che-20031: XRD &amp; Crystallography lecture 3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4B6998-02B5-4EE1-B86D-3BFF1A0D5195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1608374"/>
              </p:ext>
            </p:extLst>
          </p:nvPr>
        </p:nvGraphicFramePr>
        <p:xfrm>
          <a:off x="228600" y="1295400"/>
          <a:ext cx="8713788" cy="480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Chart" r:id="rId4" imgW="9391650" imgH="5172075" progId="Excel.Sheet.8">
                  <p:embed/>
                </p:oleObj>
              </mc:Choice>
              <mc:Fallback>
                <p:oleObj name="Chart" r:id="rId4" imgW="9391650" imgH="5172075" progId="Excel.Sheet.8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295400"/>
                        <a:ext cx="8713788" cy="48037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977120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Indexing powder patterns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GB" dirty="0" smtClean="0"/>
              <a:t>The X-ray diffraction pattern on slide 7 can be indexed in the same way as the single crystal patterns we have seen, but some of the peaks may be less sharp, so harder to measure.</a:t>
            </a:r>
          </a:p>
          <a:p>
            <a:pPr algn="just"/>
            <a:r>
              <a:rPr lang="en-GB" dirty="0" smtClean="0"/>
              <a:t>However, for powder patterns of many materials, </a:t>
            </a:r>
            <a:r>
              <a:rPr lang="en-GB" b="1" dirty="0" smtClean="0"/>
              <a:t>library patterns</a:t>
            </a:r>
            <a:r>
              <a:rPr lang="en-GB" dirty="0" smtClean="0"/>
              <a:t> are available for comparison.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che-20031: XRD &amp; Crystallography lecture 3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0BD1F7-9C3C-4439-B38C-80CD269FD60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Using library patterns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GB" sz="2800" dirty="0" smtClean="0"/>
              <a:t>Using a pattern like the one on slide 7, experimental powder patterns can be compared with library patterns, and if identification is successful, automatic indexing is possible.</a:t>
            </a:r>
          </a:p>
          <a:p>
            <a:pPr algn="just"/>
            <a:r>
              <a:rPr lang="en-GB" sz="2800" dirty="0" smtClean="0"/>
              <a:t>This information is obtained from the PDF (powder diffraction file) published by the International Centre for Diffraction Data:</a:t>
            </a:r>
          </a:p>
          <a:p>
            <a:pPr algn="just">
              <a:buNone/>
            </a:pPr>
            <a:r>
              <a:rPr lang="en-GB" sz="2800" dirty="0" smtClean="0"/>
              <a:t>	</a:t>
            </a:r>
            <a:r>
              <a:rPr lang="en-GB" sz="2800" b="1" dirty="0" smtClean="0"/>
              <a:t>http://www.icdd.com</a:t>
            </a:r>
            <a:r>
              <a:rPr lang="en-GB" sz="2800" dirty="0" smtClean="0"/>
              <a:t> (the site will be shown)</a:t>
            </a:r>
            <a:endParaRPr lang="en-GB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che-20031: XRD &amp; Crystallography lecture 3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0BD1F7-9C3C-4439-B38C-80CD269FD60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9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1420</TotalTime>
  <Words>603</Words>
  <Application>Microsoft Office PowerPoint</Application>
  <PresentationFormat>On-screen Show (4:3)</PresentationFormat>
  <Paragraphs>136</Paragraphs>
  <Slides>12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Office Theme</vt:lpstr>
      <vt:lpstr>1_Default Design</vt:lpstr>
      <vt:lpstr>Custom Design</vt:lpstr>
      <vt:lpstr>Default Design</vt:lpstr>
      <vt:lpstr>Chart</vt:lpstr>
      <vt:lpstr>CHE-20031  (Structural Inorganic Chemistry) X-ray Diffraction &amp; Crystallography lecture 3</vt:lpstr>
      <vt:lpstr>X-ray Diffraction &amp; Crystallography: lecture 3 plan</vt:lpstr>
      <vt:lpstr>Key points from lectures 1 and 2</vt:lpstr>
      <vt:lpstr>Measurements on single crystals</vt:lpstr>
      <vt:lpstr>What about powder samples?</vt:lpstr>
      <vt:lpstr>Scattering an X-ray beam from a powder sample</vt:lpstr>
      <vt:lpstr>A real powder XRD pattern</vt:lpstr>
      <vt:lpstr>Indexing powder patterns</vt:lpstr>
      <vt:lpstr>Using library patterns</vt:lpstr>
      <vt:lpstr>A simulated powder XRD pattern</vt:lpstr>
      <vt:lpstr>How atom positions are obtained</vt:lpstr>
      <vt:lpstr>Exercise: a further example of indexing a pattern for a cubic material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CHE-20031 XRD lecture 3</dc:title>
  <dc:creator>Rob</dc:creator>
  <cp:lastModifiedBy>Rob</cp:lastModifiedBy>
  <cp:revision>101</cp:revision>
  <dcterms:created xsi:type="dcterms:W3CDTF">2006-08-16T00:00:00Z</dcterms:created>
  <dcterms:modified xsi:type="dcterms:W3CDTF">2014-02-26T16:27:54Z</dcterms:modified>
</cp:coreProperties>
</file>