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6" r:id="rId17"/>
    <p:sldId id="273" r:id="rId18"/>
    <p:sldId id="267" r:id="rId19"/>
    <p:sldId id="277" r:id="rId20"/>
    <p:sldId id="274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C27DC-4A25-44A0-9311-F2AAFA915F44}" type="datetimeFigureOut">
              <a:rPr lang="en-GB" smtClean="0"/>
              <a:pPr/>
              <a:t>05/09/2011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7F40A-1394-4795-A311-9E9819AA0F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4516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3860-241A-49D2-A015-BFC4B51FF28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015A-D5AF-4962-8B5D-2436600003CA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F40A-1394-4795-A311-9E9819AA0F63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917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F2FC-FB80-44F6-B30E-DA8399C881DE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2E4D-B2D2-4E0B-9884-A77FF9DA2097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426A-F6FC-45B5-9A43-5C6D0AEC329B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267200"/>
          </a:xfrm>
          <a:ln>
            <a:solidFill>
              <a:schemeClr val="accent1"/>
            </a:solidFill>
          </a:ln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2CA3-E439-47D9-8AF3-0D9E1F79331F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Vienna talk,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95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C7BF-A5AE-4FB0-A36A-8B4C24CC7BE9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6969-C864-4A23-B614-BC5FD0F9F578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CB12B-F5AA-43E4-95BD-2CE1F732179D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5A5B-F6B6-482D-A177-EAC17BB0DC12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F9DD-91DD-4846-A2A2-FEF45786265C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68AB-53D6-4048-8965-B1E590830434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BA05-7762-4FBC-B40D-F5EFA8F3944A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57173-1424-4FDA-979B-8F8B32AACDDF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jackson.co.uk/" TargetMode="External"/><Relationship Id="rId2" Type="http://schemas.openxmlformats.org/officeDocument/2006/relationships/hyperlink" Target="mailto:r.a.jackson@chem.keele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458200" cy="236219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3600" b="1" dirty="0" smtClean="0"/>
              <a:t>Computer </a:t>
            </a:r>
            <a:r>
              <a:rPr lang="en-GB" sz="3600" b="1" dirty="0">
                <a:solidFill>
                  <a:prstClr val="black"/>
                </a:solidFill>
              </a:rPr>
              <a:t>modelling </a:t>
            </a:r>
            <a:r>
              <a:rPr lang="en-GB" sz="3600" b="1" dirty="0" smtClean="0">
                <a:solidFill>
                  <a:prstClr val="black"/>
                </a:solidFill>
              </a:rPr>
              <a:t>of </a:t>
            </a:r>
            <a:r>
              <a:rPr lang="en-GB" sz="3600" b="1" dirty="0" smtClean="0"/>
              <a:t>materials: </a:t>
            </a:r>
            <a:br>
              <a:rPr lang="en-GB" sz="3600" b="1" dirty="0" smtClean="0"/>
            </a:br>
            <a:r>
              <a:rPr lang="en-GB" sz="3600" b="1" dirty="0" smtClean="0"/>
              <a:t>from nuclear fuels to nuclear clocks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438400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Rob Jackson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Lennard-Jones Laboratories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School of Physical and Geographical Sciences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Keele University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Keele, Staffordshire ST5 5BG, UK</a:t>
            </a:r>
          </a:p>
          <a:p>
            <a:r>
              <a:rPr lang="en-GB" dirty="0" smtClean="0">
                <a:hlinkClick r:id="rId2"/>
              </a:rPr>
              <a:t>r.a.jackson@chem.keele.ac.uk</a:t>
            </a:r>
            <a:r>
              <a:rPr lang="en-GB" dirty="0" smtClean="0"/>
              <a:t>, </a:t>
            </a:r>
            <a:r>
              <a:rPr lang="en-GB" dirty="0" smtClean="0">
                <a:hlinkClick r:id="rId3"/>
              </a:rPr>
              <a:t>http://www.robjackson.co.uk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57200"/>
            <a:ext cx="895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Ion charges: rigid and polarisable 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Ions can be given their formal charges, or …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If the ions being modelled are </a:t>
            </a:r>
            <a:r>
              <a:rPr lang="en-GB" b="1" dirty="0" smtClean="0"/>
              <a:t>polarisable</a:t>
            </a:r>
            <a:r>
              <a:rPr lang="en-GB" dirty="0" smtClean="0"/>
              <a:t> (particularly the case for anions), they can be described by the Shell Model*, where each ion consists of a core and shell coupled by a harmonic spring. The charge is distributed between the core and shell.</a:t>
            </a:r>
          </a:p>
          <a:p>
            <a:pPr>
              <a:buNone/>
            </a:pPr>
            <a:r>
              <a:rPr lang="en-GB" dirty="0" smtClean="0"/>
              <a:t>	* B G Dick, A W </a:t>
            </a:r>
            <a:r>
              <a:rPr lang="en-GB" dirty="0" err="1" smtClean="0"/>
              <a:t>Overhauser</a:t>
            </a:r>
            <a:r>
              <a:rPr lang="en-GB" dirty="0" smtClean="0"/>
              <a:t>, Phys. Rev. </a:t>
            </a:r>
            <a:r>
              <a:rPr lang="en-GB" b="1" dirty="0" smtClean="0"/>
              <a:t>112</a:t>
            </a:r>
            <a:r>
              <a:rPr lang="en-GB" dirty="0" smtClean="0"/>
              <a:t> (1958) 90–103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25C5-992E-442F-B18E-7AB8A11D60E1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shell model explained</a:t>
            </a:r>
            <a:endParaRPr lang="en-GB" dirty="0"/>
          </a:p>
        </p:txBody>
      </p:sp>
      <p:pic>
        <p:nvPicPr>
          <p:cNvPr id="7" name="Content Placeholder 6" descr="shell model diagr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5972175" cy="32099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5410200"/>
            <a:ext cx="68350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Diagram taken from: http://tfy.tkk.fi/~asf/physics/thesis1/node23.html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4CF4-1856-4646-A2B8-E1EED87CB3C5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the Buckingham potential, the parameters </a:t>
            </a:r>
            <a:r>
              <a:rPr lang="en-GB" b="1" dirty="0" smtClean="0"/>
              <a:t>A</a:t>
            </a:r>
            <a:r>
              <a:rPr lang="en-GB" dirty="0" smtClean="0"/>
              <a:t>, </a:t>
            </a:r>
            <a:r>
              <a:rPr lang="en-GB" b="1" dirty="0" smtClean="0">
                <a:sym typeface="Symbol"/>
              </a:rPr>
              <a:t></a:t>
            </a:r>
            <a:r>
              <a:rPr lang="en-GB" dirty="0" smtClean="0">
                <a:sym typeface="Symbol"/>
              </a:rPr>
              <a:t> and </a:t>
            </a:r>
            <a:r>
              <a:rPr lang="en-GB" b="1" dirty="0" smtClean="0">
                <a:sym typeface="Symbol"/>
              </a:rPr>
              <a:t>C</a:t>
            </a:r>
            <a:r>
              <a:rPr lang="en-GB" dirty="0" smtClean="0">
                <a:sym typeface="Symbol"/>
              </a:rPr>
              <a:t> must be provided, and they are normally obtained by </a:t>
            </a:r>
            <a:r>
              <a:rPr lang="en-GB" b="1" dirty="0" smtClean="0">
                <a:sym typeface="Symbol"/>
              </a:rPr>
              <a:t>empirical fitting</a:t>
            </a:r>
            <a:r>
              <a:rPr lang="en-GB" dirty="0" smtClean="0">
                <a:sym typeface="Symbol"/>
              </a:rPr>
              <a:t>. The </a:t>
            </a:r>
            <a:r>
              <a:rPr lang="en-GB" b="1" dirty="0" smtClean="0">
                <a:sym typeface="Symbol"/>
              </a:rPr>
              <a:t>q</a:t>
            </a:r>
            <a:r>
              <a:rPr lang="en-GB" b="1" baseline="-25000" dirty="0" smtClean="0">
                <a:sym typeface="Symbol"/>
              </a:rPr>
              <a:t>1</a:t>
            </a:r>
            <a:r>
              <a:rPr lang="en-GB" dirty="0" smtClean="0">
                <a:sym typeface="Symbol"/>
              </a:rPr>
              <a:t> and</a:t>
            </a:r>
            <a:r>
              <a:rPr lang="en-GB" b="1" dirty="0" smtClean="0">
                <a:sym typeface="Symbol"/>
              </a:rPr>
              <a:t> q</a:t>
            </a:r>
            <a:r>
              <a:rPr lang="en-GB" b="1" baseline="-25000" dirty="0" smtClean="0">
                <a:sym typeface="Symbol"/>
              </a:rPr>
              <a:t>2</a:t>
            </a:r>
            <a:r>
              <a:rPr lang="en-GB" b="1" dirty="0" smtClean="0">
                <a:sym typeface="Symbol"/>
              </a:rPr>
              <a:t> </a:t>
            </a:r>
            <a:r>
              <a:rPr lang="en-GB" dirty="0" smtClean="0">
                <a:sym typeface="Symbol"/>
              </a:rPr>
              <a:t>are </a:t>
            </a:r>
            <a:r>
              <a:rPr lang="en-GB" b="1" dirty="0" smtClean="0">
                <a:sym typeface="Symbol"/>
              </a:rPr>
              <a:t>charges</a:t>
            </a:r>
            <a:r>
              <a:rPr lang="en-GB" dirty="0" smtClean="0">
                <a:sym typeface="Symbol"/>
              </a:rPr>
              <a:t> of the interacting ions.</a:t>
            </a:r>
          </a:p>
          <a:p>
            <a:r>
              <a:rPr lang="en-GB" dirty="0" smtClean="0">
                <a:sym typeface="Symbol"/>
              </a:rPr>
              <a:t>Empirical fitting involves varying the parameters until the minimum energy structure they predict corresponds to the experimental structure.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D94C-F844-4C76-AD3E-73D888DCC7B4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Fitting to crystal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By fitting a potential to a structure, we should obtain a potential which can reproduce at least the crystal structure and maybe the properties as well.</a:t>
            </a:r>
          </a:p>
          <a:p>
            <a:r>
              <a:rPr lang="en-GB" dirty="0" smtClean="0"/>
              <a:t>If experimental values of properties such as elastic and dielectric constants, or phonon modes, are available, they can be included in the fit.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2B20-226D-424F-984D-A28B42695765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study: potential fitting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example of detailed potential fitting is available:</a:t>
            </a:r>
          </a:p>
          <a:p>
            <a:pPr lvl="1"/>
            <a:r>
              <a:rPr lang="en-GB" dirty="0" smtClean="0"/>
              <a:t> M S D Read, R A Jackson, Journal of Nuclear Materials, </a:t>
            </a:r>
            <a:r>
              <a:rPr lang="en-GB" b="1" dirty="0" smtClean="0"/>
              <a:t>406</a:t>
            </a:r>
            <a:r>
              <a:rPr lang="en-GB" dirty="0" smtClean="0"/>
              <a:t> (2010) 293–303</a:t>
            </a:r>
          </a:p>
          <a:p>
            <a:r>
              <a:rPr lang="en-GB" dirty="0" smtClean="0"/>
              <a:t>In this paper, the potential is fitted to the structure and lattice properties of UO</a:t>
            </a:r>
            <a:r>
              <a:rPr lang="en-GB" baseline="-25000" dirty="0" smtClean="0"/>
              <a:t>2</a:t>
            </a:r>
            <a:r>
              <a:rPr lang="en-GB" dirty="0" smtClean="0"/>
              <a:t>.</a:t>
            </a:r>
          </a:p>
          <a:p>
            <a:r>
              <a:rPr lang="en-GB" dirty="0" smtClean="0"/>
              <a:t>PDF copies of the paper are available – download from web site.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8493-F647-4223-9DF8-8217130DF41E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447800" y="228600"/>
            <a:ext cx="7543800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/>
              <a:t>Experimental Data for Empirical Fitting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91000" y="5793817"/>
            <a:ext cx="4419600" cy="447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900" dirty="0">
                <a:cs typeface="+mn-cs"/>
              </a:rPr>
              <a:t>S. A. Barrett, A. J. Jacobson, B. C. </a:t>
            </a:r>
            <a:r>
              <a:rPr lang="en-GB" sz="900" dirty="0" err="1">
                <a:cs typeface="+mn-cs"/>
              </a:rPr>
              <a:t>Tofield</a:t>
            </a:r>
            <a:r>
              <a:rPr lang="en-GB" sz="900" dirty="0">
                <a:cs typeface="+mn-cs"/>
              </a:rPr>
              <a:t>, </a:t>
            </a:r>
            <a:r>
              <a:rPr lang="en-GB" sz="900" b="1" dirty="0">
                <a:cs typeface="+mn-cs"/>
              </a:rPr>
              <a:t>B. E. F. Fender</a:t>
            </a:r>
            <a:r>
              <a:rPr lang="en-GB" sz="900" dirty="0">
                <a:cs typeface="+mn-cs"/>
              </a:rPr>
              <a:t>, The Preparation and Structure of Barium Uranium Oxide BaUO</a:t>
            </a:r>
            <a:r>
              <a:rPr lang="en-GB" sz="900" baseline="-25000" dirty="0">
                <a:cs typeface="+mn-cs"/>
              </a:rPr>
              <a:t>3+x</a:t>
            </a:r>
            <a:r>
              <a:rPr lang="en-GB" sz="900" dirty="0">
                <a:cs typeface="+mn-cs"/>
              </a:rPr>
              <a:t>, </a:t>
            </a:r>
            <a:r>
              <a:rPr lang="en-GB" sz="900" dirty="0" err="1" smtClean="0">
                <a:cs typeface="+mn-cs"/>
              </a:rPr>
              <a:t>Acta</a:t>
            </a:r>
            <a:r>
              <a:rPr lang="en-GB" sz="900" dirty="0"/>
              <a:t> </a:t>
            </a:r>
            <a:r>
              <a:rPr lang="en-GB" sz="900" dirty="0" err="1" smtClean="0">
                <a:cs typeface="+mn-cs"/>
              </a:rPr>
              <a:t>Cryst</a:t>
            </a:r>
            <a:r>
              <a:rPr lang="en-GB" sz="900" dirty="0">
                <a:cs typeface="+mn-cs"/>
              </a:rPr>
              <a:t>. </a:t>
            </a:r>
            <a:r>
              <a:rPr lang="en-GB" sz="900" b="1" dirty="0">
                <a:cs typeface="+mn-cs"/>
              </a:rPr>
              <a:t>38 </a:t>
            </a:r>
            <a:r>
              <a:rPr lang="en-GB" sz="900" dirty="0">
                <a:cs typeface="+mn-cs"/>
              </a:rPr>
              <a:t>(Nov) (1982) 2775–2781.</a:t>
            </a:r>
            <a:endParaRPr lang="en-US" sz="900" dirty="0">
              <a:latin typeface="+mn-lt"/>
              <a:cs typeface="+mn-cs"/>
            </a:endParaRPr>
          </a:p>
        </p:txBody>
      </p:sp>
      <p:pic>
        <p:nvPicPr>
          <p:cNvPr id="19461" name="Picture 10" descr="unitce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44" y="1206500"/>
            <a:ext cx="338931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4" y="5179132"/>
            <a:ext cx="3822700" cy="1116013"/>
          </a:xfrm>
          <a:prstGeom prst="rect">
            <a:avLst/>
          </a:prstGeom>
          <a:noFill/>
          <a:ln w="12700">
            <a:solidFill>
              <a:srgbClr val="00747B"/>
            </a:solidFill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8094828"/>
              </p:ext>
            </p:extLst>
          </p:nvPr>
        </p:nvGraphicFramePr>
        <p:xfrm>
          <a:off x="3771901" y="984250"/>
          <a:ext cx="5219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752"/>
                <a:gridCol w="1132316"/>
                <a:gridCol w="1132316"/>
                <a:gridCol w="113231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Elastic Constants / </a:t>
                      </a:r>
                      <a:r>
                        <a:rPr lang="en-GB" dirty="0" err="1" smtClean="0"/>
                        <a:t>GPa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Reference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Dolling </a:t>
                      </a:r>
                      <a:r>
                        <a:rPr lang="en-GB" sz="1600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et al. </a:t>
                      </a:r>
                      <a:r>
                        <a:rPr lang="en-GB" sz="160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[1]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401 ± 9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108 ± 20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67 ± 6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Wachtman </a:t>
                      </a:r>
                      <a:r>
                        <a:rPr lang="en-GB" sz="1600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et al. </a:t>
                      </a:r>
                      <a:r>
                        <a:rPr lang="en-GB" sz="160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[2]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396 ± 1.8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121 ± 1.9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64.1 ± 0.17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Fritz [3]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389.3 ± 1.7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118.7 ± 1.7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59.7 ± 0.3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9823290"/>
              </p:ext>
            </p:extLst>
          </p:nvPr>
        </p:nvGraphicFramePr>
        <p:xfrm>
          <a:off x="3860800" y="2971800"/>
          <a:ext cx="45974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190"/>
                <a:gridCol w="1418105"/>
                <a:gridCol w="141810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Dielectric Constants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Reference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Static</a:t>
                      </a:r>
                    </a:p>
                    <a:p>
                      <a:pPr algn="ctr"/>
                      <a:endParaRPr lang="en-GB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High Frequency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e</a:t>
                      </a:r>
                      <a:r>
                        <a:rPr lang="en-GB" b="1" baseline="-25000" dirty="0" smtClean="0">
                          <a:solidFill>
                            <a:schemeClr val="bg1"/>
                          </a:solidFill>
                        </a:rPr>
                        <a:t>∞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Dolling </a:t>
                      </a:r>
                      <a:r>
                        <a:rPr lang="en-GB" sz="1600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et al. </a:t>
                      </a:r>
                      <a:r>
                        <a:rPr lang="en-GB" sz="160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[1]</a:t>
                      </a:r>
                      <a:endParaRPr kumimoji="0" lang="en-GB" sz="1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5.3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</a:tr>
            </a:tbl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91000" y="4806864"/>
            <a:ext cx="4419600" cy="930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180000" algn="l"/>
              </a:tabLst>
              <a:defRPr/>
            </a:pPr>
            <a:r>
              <a:rPr lang="en-GB" sz="900" dirty="0">
                <a:latin typeface="+mn-lt"/>
                <a:cs typeface="+mn-cs"/>
              </a:rPr>
              <a:t>[1] 	</a:t>
            </a:r>
            <a:r>
              <a:rPr lang="en-GB" sz="900" dirty="0">
                <a:cs typeface="+mn-cs"/>
              </a:rPr>
              <a:t>G. Dolling, R. A. </a:t>
            </a:r>
            <a:r>
              <a:rPr lang="en-GB" sz="900" dirty="0" err="1">
                <a:cs typeface="+mn-cs"/>
              </a:rPr>
              <a:t>Cowley</a:t>
            </a:r>
            <a:r>
              <a:rPr lang="en-GB" sz="900" dirty="0">
                <a:cs typeface="+mn-cs"/>
              </a:rPr>
              <a:t>, A. </a:t>
            </a:r>
            <a:r>
              <a:rPr lang="en-GB" sz="900" dirty="0" smtClean="0">
                <a:cs typeface="+mn-cs"/>
              </a:rPr>
              <a:t>D. B. Woods</a:t>
            </a:r>
            <a:r>
              <a:rPr lang="en-GB" sz="900" dirty="0">
                <a:cs typeface="+mn-cs"/>
              </a:rPr>
              <a:t>, Crystal Dynamics of Uranium Dioxide, </a:t>
            </a:r>
          </a:p>
          <a:p>
            <a:pPr>
              <a:tabLst>
                <a:tab pos="180000" algn="l"/>
              </a:tabLst>
              <a:defRPr/>
            </a:pPr>
            <a:r>
              <a:rPr lang="en-GB" sz="900" dirty="0">
                <a:cs typeface="+mn-cs"/>
              </a:rPr>
              <a:t>	</a:t>
            </a:r>
            <a:r>
              <a:rPr lang="en-GB" sz="900" dirty="0" err="1">
                <a:cs typeface="+mn-cs"/>
              </a:rPr>
              <a:t>Canad</a:t>
            </a:r>
            <a:r>
              <a:rPr lang="en-GB" sz="900" dirty="0">
                <a:cs typeface="+mn-cs"/>
              </a:rPr>
              <a:t>. J. Phys. 43 (8) (1965) 1397–1413.</a:t>
            </a:r>
            <a:endParaRPr lang="en-GB" sz="900" dirty="0">
              <a:latin typeface="+mn-lt"/>
              <a:cs typeface="+mn-cs"/>
            </a:endParaRPr>
          </a:p>
          <a:p>
            <a:pPr>
              <a:tabLst>
                <a:tab pos="180000" algn="l"/>
              </a:tabLst>
              <a:defRPr/>
            </a:pPr>
            <a:r>
              <a:rPr lang="en-GB" sz="900" dirty="0">
                <a:latin typeface="+mn-lt"/>
                <a:cs typeface="+mn-cs"/>
              </a:rPr>
              <a:t>[2] 	</a:t>
            </a:r>
            <a:r>
              <a:rPr lang="en-GB" sz="900" dirty="0">
                <a:cs typeface="+mn-cs"/>
              </a:rPr>
              <a:t>J. B. Wachtman, M. L. Wheat, H. J. Anderson, J. L. Bates, Elastic Constants of Single 	Crystal UO</a:t>
            </a:r>
            <a:r>
              <a:rPr lang="en-GB" sz="900" baseline="-25000" dirty="0">
                <a:cs typeface="+mn-cs"/>
              </a:rPr>
              <a:t>2</a:t>
            </a:r>
            <a:r>
              <a:rPr lang="en-GB" sz="900" dirty="0">
                <a:cs typeface="+mn-cs"/>
              </a:rPr>
              <a:t> at 25°C, J. </a:t>
            </a:r>
            <a:r>
              <a:rPr lang="en-GB" sz="900" dirty="0" err="1">
                <a:cs typeface="+mn-cs"/>
              </a:rPr>
              <a:t>Nucl</a:t>
            </a:r>
            <a:r>
              <a:rPr lang="en-GB" sz="900" dirty="0">
                <a:cs typeface="+mn-cs"/>
              </a:rPr>
              <a:t>. Mater. 16 (1) (1965) 39–41.</a:t>
            </a:r>
            <a:endParaRPr lang="en-GB" sz="900" dirty="0">
              <a:latin typeface="+mn-lt"/>
              <a:cs typeface="+mn-cs"/>
            </a:endParaRPr>
          </a:p>
          <a:p>
            <a:pPr>
              <a:tabLst>
                <a:tab pos="180000" algn="l"/>
              </a:tabLst>
              <a:defRPr/>
            </a:pPr>
            <a:r>
              <a:rPr lang="en-GB" sz="900" dirty="0">
                <a:latin typeface="+mn-lt"/>
                <a:cs typeface="+mn-cs"/>
              </a:rPr>
              <a:t>[3] 	</a:t>
            </a:r>
            <a:r>
              <a:rPr lang="en-GB" sz="900" dirty="0">
                <a:cs typeface="+mn-cs"/>
              </a:rPr>
              <a:t>I. J. Fritz, Elastic Properties of UO</a:t>
            </a:r>
            <a:r>
              <a:rPr lang="en-GB" sz="900" baseline="-25000" dirty="0">
                <a:cs typeface="+mn-cs"/>
              </a:rPr>
              <a:t>2</a:t>
            </a:r>
            <a:r>
              <a:rPr lang="en-GB" sz="900" dirty="0">
                <a:cs typeface="+mn-cs"/>
              </a:rPr>
              <a:t> at High-Pressure, </a:t>
            </a:r>
          </a:p>
          <a:p>
            <a:pPr>
              <a:tabLst>
                <a:tab pos="180000" algn="l"/>
              </a:tabLst>
              <a:defRPr/>
            </a:pPr>
            <a:r>
              <a:rPr lang="en-GB" sz="900" dirty="0">
                <a:cs typeface="+mn-cs"/>
              </a:rPr>
              <a:t>	J. Appl. Phys. 47 (10) (1976) 4353–4358.</a:t>
            </a:r>
            <a:endParaRPr lang="en-GB" sz="900" dirty="0">
              <a:latin typeface="+mn-lt"/>
              <a:cs typeface="+mn-cs"/>
            </a:endParaRPr>
          </a:p>
          <a:p>
            <a:pPr marL="342900" indent="-342900">
              <a:buClr>
                <a:schemeClr val="tx1"/>
              </a:buClr>
              <a:buSzPct val="78000"/>
              <a:buFont typeface="CommonBullets" pitchFamily="34" charset="2"/>
              <a:buNone/>
              <a:defRPr/>
            </a:pPr>
            <a:endParaRPr lang="en-US" sz="900" dirty="0">
              <a:latin typeface="+mn-lt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68655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4267-7DF1-4D68-98A5-45D538A5D936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Vienna talk, September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GULP input dataset for UO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sz="8000" dirty="0" err="1" smtClean="0"/>
              <a:t>conp</a:t>
            </a:r>
            <a:r>
              <a:rPr lang="en-GB" sz="8000" dirty="0" smtClean="0"/>
              <a:t> </a:t>
            </a:r>
            <a:r>
              <a:rPr lang="en-GB" sz="8000" dirty="0" err="1" smtClean="0"/>
              <a:t>opti</a:t>
            </a:r>
            <a:r>
              <a:rPr lang="en-GB" sz="8000" dirty="0" smtClean="0"/>
              <a:t> compare prop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4000" dirty="0" smtClean="0"/>
              <a:t># UO2 Structure parameters obtained from:</a:t>
            </a:r>
          </a:p>
          <a:p>
            <a:pPr>
              <a:buNone/>
            </a:pPr>
            <a:r>
              <a:rPr lang="en-GB" sz="4000" dirty="0" smtClean="0"/>
              <a:t>	# Barrett, S.A.; Jacobson, A.J.; </a:t>
            </a:r>
            <a:r>
              <a:rPr lang="en-GB" sz="4000" dirty="0" err="1" smtClean="0"/>
              <a:t>Tofield</a:t>
            </a:r>
            <a:r>
              <a:rPr lang="en-GB" sz="4000" dirty="0" smtClean="0"/>
              <a:t>, B.C. and Fender, B.E.F.</a:t>
            </a:r>
          </a:p>
          <a:p>
            <a:pPr>
              <a:buNone/>
            </a:pPr>
            <a:r>
              <a:rPr lang="en-GB" sz="4000" dirty="0" smtClean="0"/>
              <a:t>	# </a:t>
            </a:r>
            <a:r>
              <a:rPr lang="en-GB" sz="4000" dirty="0" err="1" smtClean="0"/>
              <a:t>Acta</a:t>
            </a:r>
            <a:r>
              <a:rPr lang="en-GB" sz="4000" dirty="0" smtClean="0"/>
              <a:t> </a:t>
            </a:r>
            <a:r>
              <a:rPr lang="en-GB" sz="4000" dirty="0" err="1" smtClean="0"/>
              <a:t>Crystallographica</a:t>
            </a:r>
            <a:r>
              <a:rPr lang="en-GB" sz="4000" dirty="0" smtClean="0"/>
              <a:t> B (1982) 38, 2775-2781</a:t>
            </a:r>
          </a:p>
          <a:p>
            <a:pPr>
              <a:buNone/>
            </a:pPr>
            <a:r>
              <a:rPr lang="en-GB" sz="4000" dirty="0" smtClean="0"/>
              <a:t>	cell</a:t>
            </a:r>
          </a:p>
          <a:p>
            <a:pPr>
              <a:buNone/>
            </a:pPr>
            <a:r>
              <a:rPr lang="en-GB" sz="4000" dirty="0" smtClean="0"/>
              <a:t>	5.4682 5.4682 5.4682 90.0 90.0 90.0 </a:t>
            </a:r>
          </a:p>
          <a:p>
            <a:pPr>
              <a:buNone/>
            </a:pPr>
            <a:r>
              <a:rPr lang="en-GB" sz="4000" dirty="0" smtClean="0"/>
              <a:t>	fractional 4</a:t>
            </a:r>
          </a:p>
          <a:p>
            <a:pPr>
              <a:buNone/>
            </a:pPr>
            <a:r>
              <a:rPr lang="en-GB" sz="4000" dirty="0" smtClean="0"/>
              <a:t>	U core 0.00 0.00 0.00 -2.54</a:t>
            </a:r>
          </a:p>
          <a:p>
            <a:pPr>
              <a:buNone/>
            </a:pPr>
            <a:r>
              <a:rPr lang="en-GB" sz="4000" dirty="0" smtClean="0"/>
              <a:t>	U </a:t>
            </a:r>
            <a:r>
              <a:rPr lang="en-GB" sz="4000" dirty="0" err="1" smtClean="0"/>
              <a:t>shel</a:t>
            </a:r>
            <a:r>
              <a:rPr lang="en-GB" sz="4000" dirty="0" smtClean="0"/>
              <a:t> 0.00 0.00 0.00  6.54 </a:t>
            </a:r>
          </a:p>
          <a:p>
            <a:pPr>
              <a:buNone/>
            </a:pPr>
            <a:r>
              <a:rPr lang="en-GB" sz="4000" dirty="0" smtClean="0"/>
              <a:t>	O core 0.25 0.25 0.25  2.40 </a:t>
            </a:r>
          </a:p>
          <a:p>
            <a:pPr>
              <a:buNone/>
            </a:pPr>
            <a:r>
              <a:rPr lang="en-GB" sz="4000" dirty="0" smtClean="0"/>
              <a:t>	O </a:t>
            </a:r>
            <a:r>
              <a:rPr lang="en-GB" sz="4000" dirty="0" err="1" smtClean="0"/>
              <a:t>shel</a:t>
            </a:r>
            <a:r>
              <a:rPr lang="en-GB" sz="4000" dirty="0" smtClean="0"/>
              <a:t> 0.25 0.25 0.25 -4.40 </a:t>
            </a:r>
          </a:p>
          <a:p>
            <a:pPr>
              <a:buNone/>
            </a:pPr>
            <a:r>
              <a:rPr lang="en-GB" sz="4000" dirty="0" smtClean="0"/>
              <a:t>	space</a:t>
            </a:r>
          </a:p>
          <a:p>
            <a:pPr>
              <a:buNone/>
            </a:pPr>
            <a:r>
              <a:rPr lang="en-GB" sz="4000" dirty="0" smtClean="0"/>
              <a:t>	225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sz="8000" dirty="0" smtClean="0"/>
              <a:t>#</a:t>
            </a:r>
            <a:r>
              <a:rPr lang="en-GB" sz="6200" dirty="0" smtClean="0"/>
              <a:t>potential from Read &amp; Jackson, , Journal of Nuclear Materials, 406 (2010) 293–3</a:t>
            </a:r>
          </a:p>
          <a:p>
            <a:pPr>
              <a:buNone/>
            </a:pPr>
            <a:r>
              <a:rPr lang="en-GB" sz="6200" dirty="0" smtClean="0"/>
              <a:t>	buck</a:t>
            </a:r>
          </a:p>
          <a:p>
            <a:pPr>
              <a:buNone/>
            </a:pPr>
            <a:r>
              <a:rPr lang="en-GB" sz="6200" dirty="0" smtClean="0"/>
              <a:t>	U </a:t>
            </a:r>
            <a:r>
              <a:rPr lang="en-GB" sz="6200" dirty="0" err="1" smtClean="0"/>
              <a:t>shel</a:t>
            </a:r>
            <a:r>
              <a:rPr lang="en-GB" sz="6200" dirty="0" smtClean="0"/>
              <a:t> O </a:t>
            </a:r>
            <a:r>
              <a:rPr lang="en-GB" sz="6200" dirty="0" err="1" smtClean="0"/>
              <a:t>shel</a:t>
            </a:r>
            <a:r>
              <a:rPr lang="en-GB" sz="6200" dirty="0" smtClean="0"/>
              <a:t> 1025.53  0.4027  0.0  0.0  10.4</a:t>
            </a:r>
          </a:p>
          <a:p>
            <a:pPr>
              <a:buNone/>
            </a:pPr>
            <a:r>
              <a:rPr lang="en-GB" sz="6200" dirty="0" smtClean="0"/>
              <a:t>	buck4</a:t>
            </a:r>
          </a:p>
          <a:p>
            <a:pPr>
              <a:buNone/>
            </a:pPr>
            <a:r>
              <a:rPr lang="en-GB" sz="6200" dirty="0" smtClean="0"/>
              <a:t>	O </a:t>
            </a:r>
            <a:r>
              <a:rPr lang="en-GB" sz="6200" dirty="0" err="1" smtClean="0"/>
              <a:t>shel</a:t>
            </a:r>
            <a:r>
              <a:rPr lang="en-GB" sz="6200" dirty="0" smtClean="0"/>
              <a:t> O </a:t>
            </a:r>
            <a:r>
              <a:rPr lang="en-GB" sz="6200" dirty="0" err="1" smtClean="0"/>
              <a:t>shel</a:t>
            </a:r>
            <a:r>
              <a:rPr lang="en-GB" sz="6200" dirty="0" smtClean="0"/>
              <a:t> 11272.6  0.1363  134.0 0.0  1.2  2.1  2.6  10.4  0  0  0  0</a:t>
            </a:r>
          </a:p>
          <a:p>
            <a:pPr>
              <a:buNone/>
            </a:pPr>
            <a:r>
              <a:rPr lang="en-GB" sz="6200" dirty="0" smtClean="0"/>
              <a:t>	spring</a:t>
            </a:r>
          </a:p>
          <a:p>
            <a:pPr>
              <a:buNone/>
            </a:pPr>
            <a:r>
              <a:rPr lang="en-GB" sz="6200" dirty="0" smtClean="0"/>
              <a:t>	U core U </a:t>
            </a:r>
            <a:r>
              <a:rPr lang="en-GB" sz="6200" dirty="0" err="1" smtClean="0"/>
              <a:t>shel</a:t>
            </a:r>
            <a:r>
              <a:rPr lang="en-GB" sz="6200" dirty="0" smtClean="0"/>
              <a:t>  93.07</a:t>
            </a:r>
          </a:p>
          <a:p>
            <a:pPr>
              <a:buNone/>
            </a:pPr>
            <a:r>
              <a:rPr lang="en-GB" sz="6200" dirty="0" smtClean="0"/>
              <a:t>	O core O </a:t>
            </a:r>
            <a:r>
              <a:rPr lang="en-GB" sz="6200" dirty="0" err="1" smtClean="0"/>
              <a:t>shel</a:t>
            </a:r>
            <a:r>
              <a:rPr lang="en-GB" sz="6200" dirty="0" smtClean="0"/>
              <a:t> 296.2</a:t>
            </a:r>
            <a:endParaRPr lang="en-GB" sz="6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75BF-C925-4B0B-A552-921A3860A0F2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460500" y="153988"/>
            <a:ext cx="7556500" cy="5857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 smtClean="0"/>
              <a:t>How good is the final fit?</a:t>
            </a:r>
            <a:endParaRPr lang="en-GB" sz="32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1651000"/>
          <a:ext cx="8845550" cy="359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977900"/>
                <a:gridCol w="1200150"/>
                <a:gridCol w="666750"/>
                <a:gridCol w="2178050"/>
                <a:gridCol w="844550"/>
                <a:gridCol w="711200"/>
                <a:gridCol w="66675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Parameter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Calc.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Obs.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sz="1800" dirty="0" smtClean="0"/>
                        <a:t>%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Parameter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Calc.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Obs.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sz="1800" dirty="0" smtClean="0"/>
                        <a:t>%</a:t>
                      </a:r>
                      <a:endParaRPr lang="en-GB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EF4338"/>
                          </a:solidFill>
                        </a:rPr>
                        <a:t>Lattice Constant [Å]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5.4682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5.4682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0.0</a:t>
                      </a:r>
                      <a:endParaRPr lang="en-GB" sz="1600" b="0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[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GPa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391.4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lang="en-GB" sz="1600" kern="1200" baseline="0" dirty="0" smtClean="0">
                          <a:solidFill>
                            <a:srgbClr val="EF4338"/>
                          </a:solidFill>
                          <a:latin typeface="+mn-lt"/>
                          <a:ea typeface="+mn-ea"/>
                          <a:cs typeface="+mn-cs"/>
                        </a:rPr>
                        <a:t>389.3</a:t>
                      </a:r>
                      <a:endParaRPr kumimoji="0" lang="en-GB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EF4338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0.5</a:t>
                      </a:r>
                      <a:endParaRPr lang="en-GB" sz="1600" b="0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4+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– U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4+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Separation [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Å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3.8666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3.8666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[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GPa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116.7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118.7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-1.7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4+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– O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Separation [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Å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2.3678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2.3678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[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GPa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58.1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59.7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-2.7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– O</a:t>
                      </a:r>
                      <a:r>
                        <a:rPr kumimoji="0" lang="en-GB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Separation [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Å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2.7341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2.7341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GB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Bulk Modulus [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GPa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]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208.3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204.0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Static Dielectric Constant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24.8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24.0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3.3</a:t>
                      </a:r>
                      <a:endParaRPr lang="en-GB" sz="1600" b="0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High Frequency Dielectric Constant</a:t>
                      </a:r>
                      <a:endParaRPr lang="en-GB" sz="1600" b="1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5.0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8000"/>
                        <a:buFont typeface="Monotype Sorts" charset="0"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4338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5.3</a:t>
                      </a:r>
                    </a:p>
                  </a:txBody>
                  <a:tcPr marL="96192" marR="96192" marT="48096" marB="480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EF4338"/>
                          </a:solidFill>
                        </a:rPr>
                        <a:t>-5.7</a:t>
                      </a:r>
                      <a:endParaRPr lang="en-GB" sz="1600" b="0" dirty="0">
                        <a:solidFill>
                          <a:srgbClr val="EF4338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5867400"/>
            <a:ext cx="76502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See: M S D Read, R A Jackson, Journal of Nuclear Materials, </a:t>
            </a:r>
            <a:r>
              <a:rPr lang="en-GB" b="1" dirty="0" smtClean="0"/>
              <a:t>406</a:t>
            </a:r>
            <a:r>
              <a:rPr lang="en-GB" dirty="0" smtClean="0"/>
              <a:t> (2010) 293–303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DDBF-FB04-4FE8-83A8-2C0639A98F92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Lattice Energy Minimisation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Once potentials are fitted, structures can be determined.</a:t>
            </a:r>
          </a:p>
          <a:p>
            <a:r>
              <a:rPr lang="en-GB" dirty="0" smtClean="0"/>
              <a:t>The lattice energy (LE) of a crystal is defined as the sum of the interactions between its constituent ions.</a:t>
            </a:r>
          </a:p>
          <a:p>
            <a:r>
              <a:rPr lang="en-GB" dirty="0" smtClean="0"/>
              <a:t>Hence we can write:</a:t>
            </a:r>
          </a:p>
          <a:p>
            <a:pPr>
              <a:buNone/>
            </a:pPr>
            <a:r>
              <a:rPr lang="en-GB" dirty="0" smtClean="0"/>
              <a:t>	LE = </a:t>
            </a:r>
            <a:r>
              <a:rPr lang="en-GB" dirty="0" smtClean="0">
                <a:sym typeface="Symbol"/>
              </a:rPr>
              <a:t> (Buckingham potentials) =  (V(r))</a:t>
            </a:r>
          </a:p>
          <a:p>
            <a:r>
              <a:rPr lang="en-GB" dirty="0" smtClean="0">
                <a:sym typeface="Symbol"/>
              </a:rPr>
              <a:t>The principle behind lattice energy minimisation is that the structure is varied until a minimum value of the LE is obtained.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302C-20A3-451B-ABDB-F17359E81D80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Summary: potentials and lattice energy minimisation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Potentials are fitted to crystal structures (and crystal properties, if available).</a:t>
            </a:r>
          </a:p>
          <a:p>
            <a:r>
              <a:rPr lang="en-GB" dirty="0" smtClean="0"/>
              <a:t>Minimum energy structures are then obtained.</a:t>
            </a:r>
          </a:p>
          <a:p>
            <a:r>
              <a:rPr lang="en-GB" dirty="0" smtClean="0"/>
              <a:t>Provided structures are accurately reproduced, we can go on to model defects in crystal structures.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13EC-CB18-4EE5-A4BB-FFEFA918F94F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Vienna talk,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77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Contents and plan</a:t>
            </a:r>
            <a:r>
              <a:rPr lang="en-GB" dirty="0"/>
              <a:t> </a:t>
            </a:r>
            <a:r>
              <a:rPr lang="en-GB" dirty="0" smtClean="0"/>
              <a:t>of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Computer modelling overview</a:t>
            </a:r>
          </a:p>
          <a:p>
            <a:pPr lvl="1"/>
            <a:r>
              <a:rPr lang="en-GB" dirty="0" smtClean="0"/>
              <a:t>What is needed to model structures?</a:t>
            </a:r>
          </a:p>
          <a:p>
            <a:pPr lvl="1"/>
            <a:r>
              <a:rPr lang="en-GB" dirty="0" smtClean="0"/>
              <a:t>Interatomic potentials, lattice energy minimisation.</a:t>
            </a:r>
          </a:p>
          <a:p>
            <a:r>
              <a:rPr lang="en-GB" b="1" dirty="0" smtClean="0"/>
              <a:t>Defects in materials</a:t>
            </a:r>
          </a:p>
          <a:p>
            <a:pPr lvl="1"/>
            <a:r>
              <a:rPr lang="en-GB" dirty="0" smtClean="0"/>
              <a:t>Point defects, ion migration, dopants</a:t>
            </a:r>
          </a:p>
          <a:p>
            <a:r>
              <a:rPr lang="en-GB" b="1" dirty="0" smtClean="0"/>
              <a:t>Case studies</a:t>
            </a:r>
          </a:p>
          <a:p>
            <a:r>
              <a:rPr lang="en-GB" b="1" dirty="0" smtClean="0"/>
              <a:t>Future work</a:t>
            </a:r>
          </a:p>
          <a:p>
            <a:pPr lvl="1"/>
            <a:r>
              <a:rPr lang="en-GB" dirty="0" smtClean="0"/>
              <a:t>Finite defect concentrations</a:t>
            </a:r>
          </a:p>
          <a:p>
            <a:pPr lvl="1"/>
            <a:r>
              <a:rPr lang="en-GB" dirty="0" smtClean="0"/>
              <a:t>Quantum mechanical cluster modelling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1A78-C723-43DD-AFF7-EA68D6232879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Defects in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mainly interested in:</a:t>
            </a:r>
            <a:endParaRPr lang="en-GB" dirty="0"/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Calculation </a:t>
            </a:r>
            <a:r>
              <a:rPr lang="en-GB" dirty="0"/>
              <a:t>of energies of formation of </a:t>
            </a:r>
            <a:r>
              <a:rPr lang="en-GB" dirty="0" smtClean="0"/>
              <a:t>defects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Modelling </a:t>
            </a:r>
            <a:r>
              <a:rPr lang="en-GB" dirty="0"/>
              <a:t>ion migration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Modelling doping in crystals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/>
              <a:t>C</a:t>
            </a:r>
            <a:r>
              <a:rPr lang="en-GB" dirty="0" smtClean="0"/>
              <a:t>alculating substitution </a:t>
            </a:r>
            <a:r>
              <a:rPr lang="en-GB" dirty="0"/>
              <a:t>and solution </a:t>
            </a:r>
            <a:r>
              <a:rPr lang="en-GB" dirty="0" smtClean="0"/>
              <a:t>energies 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 smtClean="0"/>
              <a:t>Determining location of dopants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 smtClean="0"/>
              <a:t>Determining dopant concentrations (new)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89AE-E245-485E-9B53-D7B9A870DF4A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Vienna talk,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145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 defects and defect clusters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basis of the method used to calculate the formation energy of point defects and defect clusters is the </a:t>
            </a:r>
            <a:r>
              <a:rPr lang="en-GB" b="1" dirty="0" smtClean="0"/>
              <a:t>Mott-Littleton Approximation</a:t>
            </a:r>
            <a:r>
              <a:rPr lang="en-GB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GB" sz="2400" dirty="0" smtClean="0"/>
              <a:t>NF Mott, MJ Littleton, </a:t>
            </a:r>
            <a:r>
              <a:rPr lang="sv-SE" sz="2400" i="1" dirty="0" smtClean="0"/>
              <a:t>Trans. Faraday Soc.</a:t>
            </a:r>
            <a:r>
              <a:rPr lang="sv-SE" sz="2400" dirty="0" smtClean="0"/>
              <a:t>, 1938, </a:t>
            </a:r>
            <a:r>
              <a:rPr lang="sv-SE" sz="2400" b="1" dirty="0" smtClean="0"/>
              <a:t>34</a:t>
            </a:r>
            <a:r>
              <a:rPr lang="sv-SE" sz="2400" dirty="0" smtClean="0"/>
              <a:t>, 485</a:t>
            </a:r>
          </a:p>
          <a:p>
            <a:r>
              <a:rPr lang="sv-SE" dirty="0" smtClean="0"/>
              <a:t>A special journal issue was published 50 years after this paper:</a:t>
            </a:r>
          </a:p>
          <a:p>
            <a:pPr lvl="1">
              <a:buFont typeface="Wingdings" pitchFamily="2" charset="2"/>
              <a:buChar char="Ø"/>
            </a:pPr>
            <a:r>
              <a:rPr lang="sv-SE" sz="2400" i="1" dirty="0" smtClean="0"/>
              <a:t>Faraday Trans. II</a:t>
            </a:r>
            <a:r>
              <a:rPr lang="sv-SE" sz="2400" dirty="0" smtClean="0"/>
              <a:t>, 1989, </a:t>
            </a:r>
            <a:r>
              <a:rPr lang="sv-SE" sz="2400" b="1" dirty="0" smtClean="0"/>
              <a:t>85</a:t>
            </a:r>
            <a:r>
              <a:rPr lang="sv-SE" sz="2400" dirty="0" smtClean="0"/>
              <a:t>, 335-579</a:t>
            </a:r>
            <a:endParaRPr lang="sv-SE" dirty="0" smtClean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Vienna talk, September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8CD6-898D-4205-808E-DFE934EA5CA7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13"/>
          <p:cNvSpPr txBox="1">
            <a:spLocks noChangeArrowheads="1"/>
          </p:cNvSpPr>
          <p:nvPr/>
        </p:nvSpPr>
        <p:spPr bwMode="auto">
          <a:xfrm>
            <a:off x="1979613" y="260350"/>
            <a:ext cx="5761037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lnSpc>
                <a:spcPct val="125000"/>
              </a:lnSpc>
            </a:pPr>
            <a:r>
              <a:rPr lang="en-GB" sz="3200" b="1">
                <a:cs typeface="Arial" pitchFamily="34" charset="0"/>
              </a:rPr>
              <a:t>Mott-Littleton approximation</a:t>
            </a:r>
            <a:endParaRPr lang="en-GB" sz="2400" b="1">
              <a:cs typeface="Arial" pitchFamily="34" charset="0"/>
            </a:endParaRPr>
          </a:p>
        </p:txBody>
      </p:sp>
      <p:pic>
        <p:nvPicPr>
          <p:cNvPr id="45062" name="Picture 12" descr="MottLittleton copy.png"/>
          <p:cNvPicPr>
            <a:picLocks noChangeAspect="1"/>
          </p:cNvPicPr>
          <p:nvPr/>
        </p:nvPicPr>
        <p:blipFill>
          <a:blip r:embed="rId3" cstate="print"/>
          <a:srcRect l="18738" r="19450"/>
          <a:stretch>
            <a:fillRect/>
          </a:stretch>
        </p:blipFill>
        <p:spPr bwMode="auto">
          <a:xfrm>
            <a:off x="1763713" y="908050"/>
            <a:ext cx="34290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5219700" y="1628775"/>
            <a:ext cx="3551238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1"/>
              </a:buClr>
              <a:buSzPct val="78000"/>
            </a:pPr>
            <a:r>
              <a:rPr lang="en-GB" sz="2000">
                <a:cs typeface="Arial" pitchFamily="34" charset="0"/>
              </a:rPr>
              <a:t>	</a:t>
            </a:r>
            <a:r>
              <a:rPr lang="en-GB" sz="2000" u="sng">
                <a:cs typeface="Arial" pitchFamily="34" charset="0"/>
              </a:rPr>
              <a:t>Region I</a:t>
            </a:r>
          </a:p>
          <a:p>
            <a:pPr marL="342900" indent="-342900" algn="just">
              <a:buClr>
                <a:schemeClr val="tx1"/>
              </a:buClr>
              <a:buSzPct val="78000"/>
            </a:pPr>
            <a:r>
              <a:rPr lang="en-GB" sz="2000">
                <a:cs typeface="Arial" pitchFamily="34" charset="0"/>
              </a:rPr>
              <a:t>	Ions are strongly perturbed by the defect and are relaxed explicitly with respect to their Cartesian coordinates.</a:t>
            </a:r>
          </a:p>
          <a:p>
            <a:pPr marL="342900" indent="-342900">
              <a:buClr>
                <a:schemeClr val="tx1"/>
              </a:buClr>
              <a:buSzPct val="78000"/>
            </a:pPr>
            <a:endParaRPr lang="en-GB" sz="2000" u="sng">
              <a:cs typeface="Arial" pitchFamily="34" charset="0"/>
            </a:endParaRPr>
          </a:p>
          <a:p>
            <a:pPr marL="342900" indent="-342900">
              <a:buClr>
                <a:schemeClr val="tx1"/>
              </a:buClr>
              <a:buSzPct val="78000"/>
            </a:pPr>
            <a:r>
              <a:rPr lang="en-GB" sz="2000">
                <a:cs typeface="Arial" pitchFamily="34" charset="0"/>
              </a:rPr>
              <a:t>	</a:t>
            </a:r>
            <a:r>
              <a:rPr lang="en-GB" sz="2000" u="sng">
                <a:cs typeface="Arial" pitchFamily="34" charset="0"/>
              </a:rPr>
              <a:t>Region II</a:t>
            </a:r>
          </a:p>
          <a:p>
            <a:pPr marL="342900" indent="-342900" algn="just">
              <a:buClr>
                <a:schemeClr val="tx1"/>
              </a:buClr>
              <a:buSzPct val="78000"/>
            </a:pPr>
            <a:r>
              <a:rPr lang="en-GB" sz="2000">
                <a:cs typeface="Arial" pitchFamily="34" charset="0"/>
              </a:rPr>
              <a:t>	Ions are weakly perturbed and therefore their displacements, with the associated energy of relaxation, can be approximated.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71550" y="5445125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cs typeface="Arial" pitchFamily="34" charset="0"/>
              </a:rPr>
              <a:t>Region IIa</a:t>
            </a:r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755650" y="3500438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cs typeface="Arial" pitchFamily="34" charset="0"/>
              </a:rPr>
              <a:t>Defect</a:t>
            </a:r>
          </a:p>
        </p:txBody>
      </p:sp>
      <p:sp>
        <p:nvSpPr>
          <p:cNvPr id="45066" name="Right Arrow 13"/>
          <p:cNvSpPr>
            <a:spLocks noChangeArrowheads="1"/>
          </p:cNvSpPr>
          <p:nvPr/>
        </p:nvSpPr>
        <p:spPr bwMode="auto">
          <a:xfrm rot="10800000">
            <a:off x="1619250" y="3644900"/>
            <a:ext cx="1262063" cy="119063"/>
          </a:xfrm>
          <a:prstGeom prst="rightArrow">
            <a:avLst>
              <a:gd name="adj1" fmla="val 50000"/>
              <a:gd name="adj2" fmla="val 49908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 wrap="none" anchor="ctr"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403350" y="3860800"/>
            <a:ext cx="93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cs typeface="Arial" pitchFamily="34" charset="0"/>
              </a:rPr>
              <a:t>Region</a:t>
            </a:r>
            <a:r>
              <a:rPr lang="en-GB" sz="160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GB" sz="1600">
                <a:cs typeface="Arial" pitchFamily="34" charset="0"/>
              </a:rPr>
              <a:t>I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5292725" y="1052513"/>
            <a:ext cx="24479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/>
              <a:t>© Mark Read (AWE)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mtClean="0"/>
              <a:t>Vienna talk, September 2011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8953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AC9F-C4E9-451A-A339-D8FB0A268873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12" grpId="0"/>
      <p:bldP spid="45065" grpId="0"/>
      <p:bldP spid="45066" grpId="0" animBg="1"/>
      <p:bldP spid="15" grpId="0"/>
      <p:bldP spid="450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Calculating defect formation energies and activation energies for ion migration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ML approximation, and the GULP code, we can calculate the energies of formation of vacancies and interstitials in a material.</a:t>
            </a:r>
          </a:p>
          <a:p>
            <a:r>
              <a:rPr lang="en-GB" dirty="0" smtClean="0"/>
              <a:t>Ion migration can also be modelled, by calculating the energy of  an ion at the midpoint between two vacancies (for the vacancy mechanism).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3D69-4637-4A50-9204-6340D127038C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Vienna talk,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8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Dopants in crystals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may be interested in calculating the energy involved in substituting a different ion in a structure (where that ion adds functionality, e.g. thorium in CaF</a:t>
            </a:r>
            <a:r>
              <a:rPr lang="en-GB" baseline="-25000" dirty="0" smtClean="0"/>
              <a:t>2</a:t>
            </a:r>
            <a:r>
              <a:rPr lang="en-GB" dirty="0" smtClean="0"/>
              <a:t>))</a:t>
            </a:r>
          </a:p>
          <a:p>
            <a:r>
              <a:rPr lang="en-GB" dirty="0" smtClean="0"/>
              <a:t>We will consider the process of substitution, and calculation of the </a:t>
            </a:r>
            <a:r>
              <a:rPr lang="en-GB" b="1" dirty="0" smtClean="0"/>
              <a:t>substitution energy </a:t>
            </a:r>
            <a:r>
              <a:rPr lang="en-GB" dirty="0" smtClean="0"/>
              <a:t>and the </a:t>
            </a:r>
            <a:r>
              <a:rPr lang="en-GB" b="1" dirty="0" smtClean="0"/>
              <a:t>solution energy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Vienna talk, September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E250-4311-4A7D-AB2B-FBD5AD54052F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Substitution and solution energies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Substitution energies</a:t>
            </a:r>
            <a:r>
              <a:rPr lang="en-GB" dirty="0" smtClean="0"/>
              <a:t> are the energies involved in substituting an ion into the material, but they do not take into account all the energetic terms involved in the solution process.</a:t>
            </a:r>
          </a:p>
          <a:p>
            <a:r>
              <a:rPr lang="en-GB" b="1" dirty="0"/>
              <a:t>S</a:t>
            </a:r>
            <a:r>
              <a:rPr lang="en-GB" b="1" dirty="0" smtClean="0"/>
              <a:t>olution energies </a:t>
            </a:r>
            <a:r>
              <a:rPr lang="en-GB" dirty="0" smtClean="0"/>
              <a:t>include all these terms, so they can be used to determine where the ion will substitute, and what form of </a:t>
            </a:r>
            <a:r>
              <a:rPr lang="en-GB" b="1" dirty="0" smtClean="0"/>
              <a:t>charge compensation</a:t>
            </a:r>
            <a:r>
              <a:rPr lang="en-GB" dirty="0" smtClean="0"/>
              <a:t> will occur (if it is needed).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Vienna talk, September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3AEF-BB67-4BF6-8B78-5C2D764DBC90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Case study: modelling Th</a:t>
            </a:r>
            <a:r>
              <a:rPr lang="en-GB" baseline="30000" dirty="0" smtClean="0"/>
              <a:t>4+</a:t>
            </a:r>
            <a:r>
              <a:rPr lang="en-GB" dirty="0" smtClean="0"/>
              <a:t> in LiCaAlF</a:t>
            </a:r>
            <a:r>
              <a:rPr lang="en-GB" baseline="-25000" dirty="0" smtClean="0"/>
              <a:t>6</a:t>
            </a:r>
            <a:r>
              <a:rPr lang="en-GB" baseline="30000" dirty="0" smtClean="0"/>
              <a:t>*</a:t>
            </a:r>
            <a:endParaRPr lang="en-GB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Aim</a:t>
            </a:r>
            <a:r>
              <a:rPr lang="en-GB" dirty="0" smtClean="0"/>
              <a:t>: to illustrate all the steps covered with an example, and to relate it to the work on Th</a:t>
            </a:r>
            <a:r>
              <a:rPr lang="en-GB" baseline="30000" dirty="0" smtClean="0"/>
              <a:t>4+</a:t>
            </a:r>
            <a:r>
              <a:rPr lang="en-GB" dirty="0" smtClean="0"/>
              <a:t> in CaF</a:t>
            </a:r>
            <a:r>
              <a:rPr lang="en-GB" baseline="-25000" dirty="0" smtClean="0"/>
              <a:t>2</a:t>
            </a:r>
            <a:r>
              <a:rPr lang="en-GB" dirty="0" smtClean="0"/>
              <a:t> being performed at this institution.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Derive and test potential for LiCaAlF</a:t>
            </a:r>
            <a:r>
              <a:rPr lang="en-GB" baseline="-25000" dirty="0" smtClean="0"/>
              <a:t>6</a:t>
            </a:r>
            <a:r>
              <a:rPr lang="en-GB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Derive and test potential for ThF</a:t>
            </a:r>
            <a:r>
              <a:rPr lang="en-GB" baseline="-25000" dirty="0" smtClean="0"/>
              <a:t>4</a:t>
            </a:r>
            <a:r>
              <a:rPr lang="en-GB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From defect calculations, determine preferred location of Th</a:t>
            </a:r>
            <a:r>
              <a:rPr lang="en-GB" baseline="30000" dirty="0" smtClean="0"/>
              <a:t>4+</a:t>
            </a:r>
            <a:r>
              <a:rPr lang="en-GB" dirty="0" smtClean="0"/>
              <a:t>, and the charge compensation involved.</a:t>
            </a:r>
          </a:p>
          <a:p>
            <a:pPr marL="0" indent="0">
              <a:buNone/>
            </a:pPr>
            <a:r>
              <a:rPr lang="en-GB" dirty="0" smtClean="0"/>
              <a:t>*</a:t>
            </a:r>
            <a:r>
              <a:rPr lang="en-GB" sz="2400" dirty="0" smtClean="0"/>
              <a:t> </a:t>
            </a:r>
            <a:r>
              <a:rPr lang="en-GB" sz="2600" i="1" dirty="0" smtClean="0"/>
              <a:t>Journal </a:t>
            </a:r>
            <a:r>
              <a:rPr lang="en-GB" sz="2600" i="1" dirty="0"/>
              <a:t>of Physics: Condensed Matter </a:t>
            </a:r>
            <a:r>
              <a:rPr lang="en-GB" sz="2600" b="1" dirty="0"/>
              <a:t>21</a:t>
            </a:r>
            <a:r>
              <a:rPr lang="en-GB" sz="2600" dirty="0"/>
              <a:t> (2009) 325403</a:t>
            </a:r>
          </a:p>
          <a:p>
            <a:pPr marL="0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4D02-87A0-4D43-B31D-4C247F4CBAF5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Vienna talk,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55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Modelling LiCaAlF</a:t>
            </a:r>
            <a:r>
              <a:rPr lang="en-GB" baseline="-25000" dirty="0" smtClean="0"/>
              <a:t>6</a:t>
            </a:r>
            <a:r>
              <a:rPr lang="en-GB" baseline="30000" dirty="0" smtClean="0"/>
              <a:t>*</a:t>
            </a:r>
            <a:endParaRPr lang="en-GB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potential was fitted to the LiCaAlF</a:t>
            </a:r>
            <a:r>
              <a:rPr lang="en-GB" baseline="-25000" dirty="0" smtClean="0"/>
              <a:t>6</a:t>
            </a:r>
            <a:r>
              <a:rPr lang="en-GB" dirty="0" smtClean="0"/>
              <a:t> structure; parameters are given in the reference below.</a:t>
            </a:r>
          </a:p>
          <a:p>
            <a:r>
              <a:rPr lang="en-GB" dirty="0" smtClean="0"/>
              <a:t>Good structural agreement was obtained: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i="1" dirty="0" smtClean="0"/>
          </a:p>
          <a:p>
            <a:pPr marL="0" indent="0">
              <a:buNone/>
            </a:pPr>
            <a:r>
              <a:rPr lang="fr-FR" sz="2400" i="1" dirty="0"/>
              <a:t>*</a:t>
            </a:r>
            <a:r>
              <a:rPr lang="fr-FR" sz="2400" i="1" dirty="0" smtClean="0"/>
              <a:t>Journal of Physics: </a:t>
            </a:r>
            <a:r>
              <a:rPr lang="fr-FR" sz="2400" i="1" dirty="0"/>
              <a:t>Condensed Matter</a:t>
            </a:r>
            <a:r>
              <a:rPr lang="fr-FR" sz="2400" dirty="0"/>
              <a:t> </a:t>
            </a:r>
            <a:r>
              <a:rPr lang="fr-FR" sz="2400" b="1" dirty="0"/>
              <a:t>15</a:t>
            </a:r>
            <a:r>
              <a:rPr lang="fr-FR" sz="2400" dirty="0"/>
              <a:t> (2003) 2523–2533</a:t>
            </a:r>
            <a:endParaRPr lang="en-GB" sz="2400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DD07F-C94D-43BF-876E-6CEBEF34F910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Vienna talk,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8978822"/>
              </p:ext>
            </p:extLst>
          </p:nvPr>
        </p:nvGraphicFramePr>
        <p:xfrm>
          <a:off x="1447800" y="3505200"/>
          <a:ext cx="6096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Experimental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Calculated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% difference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(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Å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0.42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Å</a:t>
                      </a:r>
                      <a:r>
                        <a:rPr lang="en-GB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9.64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9.62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-0.24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896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D93DB-3B06-4E72-B01C-A6036BCECCD6}" type="slidenum">
              <a:rPr lang="en-GB"/>
              <a:pPr/>
              <a:t>28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GB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dirty="0" smtClean="0"/>
              <a:t>2. Modelling ThF</a:t>
            </a:r>
            <a:r>
              <a:rPr lang="en-GB" baseline="-25000" dirty="0" smtClean="0"/>
              <a:t>4</a:t>
            </a:r>
            <a:endParaRPr lang="en-GB" baseline="-250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dirty="0"/>
              <a:t>potential </a:t>
            </a:r>
            <a:r>
              <a:rPr lang="en-GB" dirty="0" smtClean="0"/>
              <a:t>was fitted to </a:t>
            </a:r>
            <a:r>
              <a:rPr lang="en-GB" dirty="0"/>
              <a:t>the ThF</a:t>
            </a:r>
            <a:r>
              <a:rPr lang="en-GB" baseline="-25000" dirty="0"/>
              <a:t>4</a:t>
            </a:r>
            <a:r>
              <a:rPr lang="en-GB" dirty="0"/>
              <a:t> </a:t>
            </a:r>
            <a:r>
              <a:rPr lang="en-GB" dirty="0" smtClean="0"/>
              <a:t>structure:</a:t>
            </a:r>
            <a:endParaRPr lang="en-GB" sz="2800" dirty="0"/>
          </a:p>
          <a:p>
            <a:pPr>
              <a:buFontTx/>
              <a:buNone/>
            </a:pPr>
            <a:endParaRPr lang="en-GB" sz="2800" dirty="0" smtClean="0"/>
          </a:p>
          <a:p>
            <a:pPr>
              <a:buFontTx/>
              <a:buNone/>
            </a:pPr>
            <a:endParaRPr lang="en-GB" sz="2800" baseline="30000" dirty="0"/>
          </a:p>
          <a:p>
            <a:pPr>
              <a:buFontTx/>
              <a:buNone/>
            </a:pPr>
            <a:endParaRPr lang="en-GB" sz="2800" baseline="30000" dirty="0" smtClean="0"/>
          </a:p>
          <a:p>
            <a:pPr>
              <a:buFontTx/>
              <a:buNone/>
            </a:pPr>
            <a:endParaRPr lang="en-GB" sz="2800" baseline="30000" dirty="0" smtClean="0"/>
          </a:p>
          <a:p>
            <a:pPr>
              <a:buFontTx/>
              <a:buNone/>
            </a:pPr>
            <a:endParaRPr lang="en-GB" sz="2800" baseline="30000" dirty="0"/>
          </a:p>
          <a:p>
            <a:pPr>
              <a:buFontTx/>
              <a:buNone/>
            </a:pPr>
            <a:endParaRPr lang="en-GB" sz="2800" baseline="30000" dirty="0" smtClean="0"/>
          </a:p>
          <a:p>
            <a:pPr>
              <a:buFontTx/>
              <a:buNone/>
            </a:pPr>
            <a:r>
              <a:rPr lang="en-GB" sz="2800" baseline="30000" dirty="0" smtClean="0"/>
              <a:t>[</a:t>
            </a:r>
            <a:r>
              <a:rPr lang="en-GB" sz="2800" baseline="30000" dirty="0"/>
              <a:t>1] </a:t>
            </a:r>
            <a:r>
              <a:rPr lang="de-DE" sz="2800" baseline="30000" dirty="0"/>
              <a:t>G Benner and B G Mueller, </a:t>
            </a:r>
            <a:r>
              <a:rPr lang="de-DE" sz="2800" i="1" baseline="30000" dirty="0"/>
              <a:t>Zeitschrift </a:t>
            </a:r>
            <a:r>
              <a:rPr lang="de-DE" sz="2800" i="1" baseline="30000" dirty="0" smtClean="0"/>
              <a:t>für </a:t>
            </a:r>
            <a:r>
              <a:rPr lang="de-DE" sz="2800" i="1" baseline="30000" dirty="0"/>
              <a:t>Anorganische und Allgemeine Chemie</a:t>
            </a:r>
            <a:r>
              <a:rPr lang="de-DE" sz="2800" baseline="30000" dirty="0"/>
              <a:t> </a:t>
            </a:r>
            <a:r>
              <a:rPr lang="de-DE" sz="2800" b="1" baseline="30000" dirty="0"/>
              <a:t>588</a:t>
            </a:r>
            <a:r>
              <a:rPr lang="de-DE" sz="2800" baseline="30000" dirty="0"/>
              <a:t> (1990) </a:t>
            </a:r>
            <a:r>
              <a:rPr lang="de-DE" sz="2800" baseline="30000" dirty="0" smtClean="0"/>
              <a:t>33-42</a:t>
            </a:r>
          </a:p>
          <a:p>
            <a:r>
              <a:rPr lang="en-GB" sz="2400" dirty="0" smtClean="0"/>
              <a:t>Potential parameters are given in the 2009 JPCM reference</a:t>
            </a:r>
            <a:endParaRPr lang="en-GB" sz="2400" dirty="0"/>
          </a:p>
        </p:txBody>
      </p:sp>
      <p:graphicFrame>
        <p:nvGraphicFramePr>
          <p:cNvPr id="122888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856796462"/>
              </p:ext>
            </p:extLst>
          </p:nvPr>
        </p:nvGraphicFramePr>
        <p:xfrm>
          <a:off x="2532063" y="2590800"/>
          <a:ext cx="4594225" cy="1606550"/>
        </p:xfrm>
        <a:graphic>
          <a:graphicData uri="http://schemas.openxmlformats.org/presentationml/2006/ole">
            <p:oleObj spid="_x0000_s1035" name="Document" r:id="rId4" imgW="6060805" imgH="2119800" progId="Word.Document.8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69B9-4F52-43F0-A9B3-7C0085A1828C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3. Where does Th substitute in LiCaAlF</a:t>
            </a:r>
            <a:r>
              <a:rPr lang="en-GB" baseline="-25000" dirty="0" smtClean="0"/>
              <a:t>6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Whichever cation site the Th</a:t>
            </a:r>
            <a:r>
              <a:rPr lang="en-GB" baseline="30000" dirty="0" smtClean="0"/>
              <a:t>4+ </a:t>
            </a:r>
            <a:r>
              <a:rPr lang="en-GB" dirty="0" smtClean="0"/>
              <a:t>ion substitutes at, charge compensation will be needed.</a:t>
            </a:r>
          </a:p>
          <a:p>
            <a:r>
              <a:rPr lang="en-GB" b="1" dirty="0" smtClean="0"/>
              <a:t>10</a:t>
            </a:r>
            <a:r>
              <a:rPr lang="en-GB" dirty="0" smtClean="0"/>
              <a:t> possible reaction schemes are considered, and solution energies calculated for each one.</a:t>
            </a:r>
          </a:p>
          <a:p>
            <a:r>
              <a:rPr lang="en-GB" dirty="0" smtClean="0"/>
              <a:t>The lowest energy scheme involves substitution at the Ca</a:t>
            </a:r>
            <a:r>
              <a:rPr lang="en-GB" baseline="30000" dirty="0" smtClean="0"/>
              <a:t>2+ </a:t>
            </a:r>
            <a:r>
              <a:rPr lang="en-GB" dirty="0" smtClean="0"/>
              <a:t>site, with charge compensation by 2 </a:t>
            </a:r>
            <a:r>
              <a:rPr lang="en-GB" dirty="0"/>
              <a:t>f</a:t>
            </a:r>
            <a:r>
              <a:rPr lang="en-GB" dirty="0" smtClean="0"/>
              <a:t>luorine interstitial ions:</a:t>
            </a:r>
          </a:p>
          <a:p>
            <a:pPr marL="457200" lvl="1" indent="0">
              <a:buNone/>
            </a:pPr>
            <a:r>
              <a:rPr lang="en-GB" dirty="0" smtClean="0"/>
              <a:t>ThF</a:t>
            </a:r>
            <a:r>
              <a:rPr lang="en-GB" baseline="-25000" dirty="0" smtClean="0"/>
              <a:t>4</a:t>
            </a:r>
            <a:r>
              <a:rPr lang="en-GB" dirty="0" smtClean="0"/>
              <a:t> + </a:t>
            </a:r>
            <a:r>
              <a:rPr lang="en-GB" dirty="0" err="1" smtClean="0"/>
              <a:t>Ca</a:t>
            </a:r>
            <a:r>
              <a:rPr lang="en-GB" baseline="-25000" dirty="0" err="1" smtClean="0"/>
              <a:t>Ca</a:t>
            </a:r>
            <a:r>
              <a:rPr lang="en-GB" dirty="0" smtClean="0"/>
              <a:t> → </a:t>
            </a:r>
            <a:r>
              <a:rPr lang="en-GB" b="1" dirty="0" err="1" smtClean="0"/>
              <a:t>Th</a:t>
            </a:r>
            <a:r>
              <a:rPr lang="en-GB" b="1" baseline="-25000" dirty="0" err="1" smtClean="0"/>
              <a:t>Ca</a:t>
            </a:r>
            <a:r>
              <a:rPr lang="en-GB" b="1" baseline="50000" dirty="0" smtClean="0">
                <a:sym typeface="Symbol"/>
              </a:rPr>
              <a:t></a:t>
            </a:r>
            <a:r>
              <a:rPr lang="en-GB" b="1" dirty="0" smtClean="0"/>
              <a:t> + 2F</a:t>
            </a:r>
            <a:r>
              <a:rPr lang="en-GB" b="1" baseline="-25000" dirty="0" smtClean="0"/>
              <a:t>i</a:t>
            </a:r>
            <a:r>
              <a:rPr lang="en-GB" b="1" dirty="0" smtClean="0"/>
              <a:t>’ </a:t>
            </a:r>
            <a:r>
              <a:rPr lang="en-GB" dirty="0" smtClean="0"/>
              <a:t>+ CaF</a:t>
            </a:r>
            <a:r>
              <a:rPr lang="en-GB" baseline="-25000" dirty="0" smtClean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EE3D-A3CC-4420-8457-2D5FEC07E623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Vienna talk,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0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/>
              <a:t>Tom Littleford</a:t>
            </a:r>
            <a:r>
              <a:rPr lang="en-GB" sz="2800" dirty="0" smtClean="0"/>
              <a:t>, </a:t>
            </a:r>
            <a:r>
              <a:rPr lang="en-GB" sz="2800" b="1" dirty="0" smtClean="0"/>
              <a:t>Scott Walker </a:t>
            </a:r>
            <a:r>
              <a:rPr lang="en-GB" sz="2800" dirty="0" smtClean="0"/>
              <a:t>(Keele)</a:t>
            </a:r>
          </a:p>
          <a:p>
            <a:r>
              <a:rPr lang="en-GB" sz="2800" b="1" dirty="0" smtClean="0"/>
              <a:t>Mark Read</a:t>
            </a:r>
            <a:r>
              <a:rPr lang="en-GB" sz="2800" dirty="0" smtClean="0"/>
              <a:t>, </a:t>
            </a:r>
            <a:r>
              <a:rPr lang="en-GB" sz="2800" b="1" dirty="0" smtClean="0"/>
              <a:t>Dave Plant </a:t>
            </a:r>
            <a:r>
              <a:rPr lang="en-GB" sz="2800" dirty="0" smtClean="0"/>
              <a:t>(AWE, UK)</a:t>
            </a:r>
          </a:p>
          <a:p>
            <a:r>
              <a:rPr lang="en-GB" sz="2800" b="1" dirty="0" smtClean="0"/>
              <a:t>Mário </a:t>
            </a:r>
            <a:r>
              <a:rPr lang="en-GB" sz="2800" b="1" dirty="0" smtClean="0"/>
              <a:t>Valerio</a:t>
            </a:r>
            <a:r>
              <a:rPr lang="en-GB" sz="2800" dirty="0" smtClean="0"/>
              <a:t>, </a:t>
            </a:r>
            <a:r>
              <a:rPr lang="en-GB" sz="2800" b="1" dirty="0" smtClean="0"/>
              <a:t>Marcos Rezende </a:t>
            </a:r>
            <a:r>
              <a:rPr lang="en-GB" sz="2800" dirty="0" smtClean="0"/>
              <a:t>(UFS, Brazil)</a:t>
            </a:r>
          </a:p>
          <a:p>
            <a:r>
              <a:rPr lang="en-GB" sz="2800" b="1" dirty="0" smtClean="0"/>
              <a:t>Eric Hudson </a:t>
            </a:r>
            <a:r>
              <a:rPr lang="en-GB" sz="2800" dirty="0" smtClean="0"/>
              <a:t>(UCLA, USA), </a:t>
            </a:r>
            <a:r>
              <a:rPr lang="en-GB" sz="2800" b="1" dirty="0" smtClean="0"/>
              <a:t>David DeMille </a:t>
            </a:r>
            <a:r>
              <a:rPr lang="en-GB" sz="2800" dirty="0" smtClean="0"/>
              <a:t>(Yale, USA)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Vienna talk, September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5902"/>
          <a:stretch>
            <a:fillRect/>
          </a:stretch>
        </p:blipFill>
        <p:spPr>
          <a:xfrm>
            <a:off x="685800" y="4080669"/>
            <a:ext cx="4846637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C268-ABD6-4715-BD59-B84B722BE8E1}" type="datetime1">
              <a:rPr lang="en-GB" smtClean="0"/>
              <a:pPr/>
              <a:t>05/09/2011</a:t>
            </a:fld>
            <a:endParaRPr lang="en-US"/>
          </a:p>
        </p:txBody>
      </p:sp>
      <p:pic>
        <p:nvPicPr>
          <p:cNvPr id="8" name="Picture 9" descr="UNC AWElogo 3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343400"/>
            <a:ext cx="12239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D60C1-45AC-4C81-ADDB-4865DE60F693}" type="slidenum">
              <a:rPr lang="en-GB"/>
              <a:pPr/>
              <a:t>30</a:t>
            </a:fld>
            <a:endParaRPr lang="en-GB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b="1" dirty="0"/>
              <a:t>Solution energies (eV) </a:t>
            </a:r>
            <a:r>
              <a:rPr lang="en-US" sz="2800" b="1" dirty="0" smtClean="0"/>
              <a:t>for different solution schemes</a:t>
            </a:r>
            <a:endParaRPr lang="pt-BR" sz="28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457200" y="1854200"/>
          <a:ext cx="8229600" cy="1293813"/>
        </p:xfrm>
        <a:graphic>
          <a:graphicData uri="http://schemas.openxmlformats.org/drawingml/2006/table">
            <a:tbl>
              <a:tblPr/>
              <a:tblGrid>
                <a:gridCol w="1176338"/>
                <a:gridCol w="1174750"/>
                <a:gridCol w="1176337"/>
                <a:gridCol w="1174750"/>
                <a:gridCol w="1176338"/>
                <a:gridCol w="1174750"/>
                <a:gridCol w="1176337"/>
              </a:tblGrid>
              <a:tr h="717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1.95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1.96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2.84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2.15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1.20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1.47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1.95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5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58" name="Object 1"/>
          <p:cNvGraphicFramePr>
            <a:graphicFrameLocks noChangeAspect="1"/>
          </p:cNvGraphicFramePr>
          <p:nvPr/>
        </p:nvGraphicFramePr>
        <p:xfrm>
          <a:off x="571500" y="2000250"/>
          <a:ext cx="968375" cy="428625"/>
        </p:xfrm>
        <a:graphic>
          <a:graphicData uri="http://schemas.openxmlformats.org/presentationml/2006/ole">
            <p:oleObj spid="_x0000_s2104" name="Equation" r:id="rId3" imgW="583947" imgH="253890" progId="Equation.DSMT4">
              <p:embed/>
            </p:oleObj>
          </a:graphicData>
        </a:graphic>
      </p:graphicFrame>
      <p:sp>
        <p:nvSpPr>
          <p:cNvPr id="481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0" name="Object 3"/>
          <p:cNvGraphicFramePr>
            <a:graphicFrameLocks noChangeAspect="1"/>
          </p:cNvGraphicFramePr>
          <p:nvPr/>
        </p:nvGraphicFramePr>
        <p:xfrm>
          <a:off x="1714500" y="2000250"/>
          <a:ext cx="1063625" cy="428625"/>
        </p:xfrm>
        <a:graphic>
          <a:graphicData uri="http://schemas.openxmlformats.org/presentationml/2006/ole">
            <p:oleObj spid="_x0000_s2105" name="Equation" r:id="rId4" imgW="634725" imgH="253890" progId="Equation.DSMT4">
              <p:embed/>
            </p:oleObj>
          </a:graphicData>
        </a:graphic>
      </p:graphicFrame>
      <p:sp>
        <p:nvSpPr>
          <p:cNvPr id="481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2" name="Object 5"/>
          <p:cNvGraphicFramePr>
            <a:graphicFrameLocks noChangeAspect="1"/>
          </p:cNvGraphicFramePr>
          <p:nvPr/>
        </p:nvGraphicFramePr>
        <p:xfrm>
          <a:off x="2928938" y="2071688"/>
          <a:ext cx="1000125" cy="290512"/>
        </p:xfrm>
        <a:graphic>
          <a:graphicData uri="http://schemas.openxmlformats.org/presentationml/2006/ole">
            <p:oleObj spid="_x0000_s2106" name="Equation" r:id="rId5" imgW="888614" imgH="253890" progId="Equation.DSMT4">
              <p:embed/>
            </p:oleObj>
          </a:graphicData>
        </a:graphic>
      </p:graphicFrame>
      <p:sp>
        <p:nvSpPr>
          <p:cNvPr id="481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4" name="Object 7"/>
          <p:cNvGraphicFramePr>
            <a:graphicFrameLocks noChangeAspect="1"/>
          </p:cNvGraphicFramePr>
          <p:nvPr/>
        </p:nvGraphicFramePr>
        <p:xfrm>
          <a:off x="4071938" y="2000250"/>
          <a:ext cx="1031875" cy="428625"/>
        </p:xfrm>
        <a:graphic>
          <a:graphicData uri="http://schemas.openxmlformats.org/presentationml/2006/ole">
            <p:oleObj spid="_x0000_s2107" name="Equation" r:id="rId6" imgW="622030" imgH="253890" progId="Equation.DSMT4">
              <p:embed/>
            </p:oleObj>
          </a:graphicData>
        </a:graphic>
      </p:graphicFrame>
      <p:sp>
        <p:nvSpPr>
          <p:cNvPr id="4816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6" name="Object 9"/>
          <p:cNvGraphicFramePr>
            <a:graphicFrameLocks noChangeAspect="1"/>
          </p:cNvGraphicFramePr>
          <p:nvPr/>
        </p:nvGraphicFramePr>
        <p:xfrm>
          <a:off x="5286375" y="2071688"/>
          <a:ext cx="939800" cy="357187"/>
        </p:xfrm>
        <a:graphic>
          <a:graphicData uri="http://schemas.openxmlformats.org/presentationml/2006/ole">
            <p:oleObj spid="_x0000_s2108" name="Equation" r:id="rId7" imgW="672808" imgH="253890" progId="Equation.DSMT4">
              <p:embed/>
            </p:oleObj>
          </a:graphicData>
        </a:graphic>
      </p:graphicFrame>
      <p:sp>
        <p:nvSpPr>
          <p:cNvPr id="4816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68" name="Object 11"/>
          <p:cNvGraphicFramePr>
            <a:graphicFrameLocks noChangeAspect="1"/>
          </p:cNvGraphicFramePr>
          <p:nvPr/>
        </p:nvGraphicFramePr>
        <p:xfrm>
          <a:off x="6429375" y="2071688"/>
          <a:ext cx="1044575" cy="357187"/>
        </p:xfrm>
        <a:graphic>
          <a:graphicData uri="http://schemas.openxmlformats.org/presentationml/2006/ole">
            <p:oleObj spid="_x0000_s2109" name="Equation" r:id="rId8" imgW="748975" imgH="253890" progId="Equation.DSMT4">
              <p:embed/>
            </p:oleObj>
          </a:graphicData>
        </a:graphic>
      </p:graphicFrame>
      <p:sp>
        <p:nvSpPr>
          <p:cNvPr id="4816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8170" name="Object 13"/>
          <p:cNvGraphicFramePr>
            <a:graphicFrameLocks noChangeAspect="1"/>
          </p:cNvGraphicFramePr>
          <p:nvPr/>
        </p:nvGraphicFramePr>
        <p:xfrm>
          <a:off x="7643813" y="2000250"/>
          <a:ext cx="968375" cy="428625"/>
        </p:xfrm>
        <a:graphic>
          <a:graphicData uri="http://schemas.openxmlformats.org/presentationml/2006/ole">
            <p:oleObj spid="_x0000_s2110" name="Equation" r:id="rId9" imgW="583947" imgH="253890" progId="Equation.DSMT4">
              <p:embed/>
            </p:oleObj>
          </a:graphicData>
        </a:graphic>
      </p:graphicFrame>
      <p:sp>
        <p:nvSpPr>
          <p:cNvPr id="48171" name="CaixaDeTexto 18"/>
          <p:cNvSpPr txBox="1">
            <a:spLocks noChangeArrowheads="1"/>
          </p:cNvSpPr>
          <p:nvPr/>
        </p:nvSpPr>
        <p:spPr bwMode="auto">
          <a:xfrm>
            <a:off x="2786062" y="1333158"/>
            <a:ext cx="40719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2000" b="1" dirty="0">
                <a:latin typeface="Calibri" pitchFamily="34" charset="0"/>
              </a:rPr>
              <a:t>Charge compensation by vacancies</a:t>
            </a:r>
          </a:p>
        </p:txBody>
      </p:sp>
      <p:graphicFrame>
        <p:nvGraphicFramePr>
          <p:cNvPr id="48172" name="Group 44"/>
          <p:cNvGraphicFramePr>
            <a:graphicFrameLocks noGrp="1"/>
          </p:cNvGraphicFramePr>
          <p:nvPr/>
        </p:nvGraphicFramePr>
        <p:xfrm>
          <a:off x="428625" y="4572000"/>
          <a:ext cx="8229600" cy="1509078"/>
        </p:xfrm>
        <a:graphic>
          <a:graphicData uri="http://schemas.openxmlformats.org/drawingml/2006/table">
            <a:tbl>
              <a:tblPr/>
              <a:tblGrid>
                <a:gridCol w="822325"/>
                <a:gridCol w="823913"/>
                <a:gridCol w="822325"/>
                <a:gridCol w="823912"/>
                <a:gridCol w="822325"/>
                <a:gridCol w="822325"/>
                <a:gridCol w="823913"/>
                <a:gridCol w="822325"/>
                <a:gridCol w="823912"/>
                <a:gridCol w="822325"/>
              </a:tblGrid>
              <a:tr h="371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½ ½ 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½ 0 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¼ ¼ 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¾ ½ 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½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0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½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¼ ¼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½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¾ ½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0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¼ ¼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½ 0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¾ ½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¼ ¼ 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¾ ½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2.36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2.43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2.46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2.24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0.97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1.00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0.83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1.08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0.98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0.96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8210" name="Object 15"/>
          <p:cNvGraphicFramePr>
            <a:graphicFrameLocks noChangeAspect="1"/>
          </p:cNvGraphicFramePr>
          <p:nvPr/>
        </p:nvGraphicFramePr>
        <p:xfrm>
          <a:off x="1543050" y="4543425"/>
          <a:ext cx="928688" cy="425450"/>
        </p:xfrm>
        <a:graphic>
          <a:graphicData uri="http://schemas.openxmlformats.org/presentationml/2006/ole">
            <p:oleObj spid="_x0000_s2111" name="Equation" r:id="rId10" imgW="558558" imgH="253890" progId="Equation.DSMT4">
              <p:embed/>
            </p:oleObj>
          </a:graphicData>
        </a:graphic>
      </p:graphicFrame>
      <p:graphicFrame>
        <p:nvGraphicFramePr>
          <p:cNvPr id="48211" name="Object 16"/>
          <p:cNvGraphicFramePr>
            <a:graphicFrameLocks noChangeAspect="1"/>
          </p:cNvGraphicFramePr>
          <p:nvPr/>
        </p:nvGraphicFramePr>
        <p:xfrm>
          <a:off x="5614988" y="4543425"/>
          <a:ext cx="1079500" cy="428625"/>
        </p:xfrm>
        <a:graphic>
          <a:graphicData uri="http://schemas.openxmlformats.org/presentationml/2006/ole">
            <p:oleObj spid="_x0000_s2112" name="Equation" r:id="rId11" imgW="647419" imgH="253890" progId="Equation.DSMT4">
              <p:embed/>
            </p:oleObj>
          </a:graphicData>
        </a:graphic>
      </p:graphicFrame>
      <p:sp>
        <p:nvSpPr>
          <p:cNvPr id="48212" name="CaixaDeTexto 22"/>
          <p:cNvSpPr txBox="1">
            <a:spLocks noChangeArrowheads="1"/>
          </p:cNvSpPr>
          <p:nvPr/>
        </p:nvSpPr>
        <p:spPr bwMode="auto">
          <a:xfrm>
            <a:off x="2857500" y="3786188"/>
            <a:ext cx="40719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2000" b="1" dirty="0">
                <a:latin typeface="Calibri" pitchFamily="34" charset="0"/>
              </a:rPr>
              <a:t>Charge compensation by interstitials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3699C-1DE1-41F3-81E3-ED20A1493E8F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on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From solution energy calculations, Th</a:t>
            </a:r>
            <a:r>
              <a:rPr lang="en-GB" baseline="30000" dirty="0" smtClean="0"/>
              <a:t>4+ </a:t>
            </a:r>
            <a:r>
              <a:rPr lang="en-GB" dirty="0" smtClean="0"/>
              <a:t>is predicted to substitute at the Ca</a:t>
            </a:r>
            <a:r>
              <a:rPr lang="en-GB" baseline="30000" dirty="0" smtClean="0"/>
              <a:t>2+</a:t>
            </a:r>
            <a:r>
              <a:rPr lang="en-GB" dirty="0" smtClean="0"/>
              <a:t> site, with charge compensation by fluorine interstitials.</a:t>
            </a:r>
          </a:p>
          <a:p>
            <a:r>
              <a:rPr lang="en-GB" dirty="0" smtClean="0"/>
              <a:t>This is an important result because of the possible effects of charge compensating defects on the optical properties of the doped material.</a:t>
            </a:r>
          </a:p>
          <a:p>
            <a:r>
              <a:rPr lang="en-GB" dirty="0" smtClean="0"/>
              <a:t>Crystal growth is in progress, using </a:t>
            </a:r>
            <a:r>
              <a:rPr lang="en-GB" baseline="30000" dirty="0" smtClean="0"/>
              <a:t>232</a:t>
            </a:r>
            <a:r>
              <a:rPr lang="en-GB" dirty="0" smtClean="0"/>
              <a:t>Th initially.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DBBC-F541-453A-94A0-4612561F2706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Vienna talk,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45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Future work (i): </a:t>
            </a:r>
            <a:br>
              <a:rPr lang="en-GB" dirty="0" smtClean="0"/>
            </a:br>
            <a:r>
              <a:rPr lang="en-GB" dirty="0" smtClean="0"/>
              <a:t>Concentration dependence of doping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well as understanding where dopants are located in crystals, it is also useful to know the maximum concentration of dopant possible.</a:t>
            </a:r>
          </a:p>
          <a:p>
            <a:r>
              <a:rPr lang="en-GB" dirty="0" smtClean="0"/>
              <a:t>A method has recently been developed to do this, and applied to rare earth doping in several materials, including BaAl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4</a:t>
            </a:r>
            <a:r>
              <a:rPr lang="en-GB" dirty="0" smtClean="0"/>
              <a:t>.</a:t>
            </a:r>
          </a:p>
          <a:p>
            <a:r>
              <a:rPr lang="en-GB" dirty="0" smtClean="0"/>
              <a:t>Some results are shown on the next slide: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3CDB-0573-41EB-8908-078C6E9BCC23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Vienna talk,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41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Concentration dependence of RE doping in BaAl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baseline="-25000" dirty="0" smtClean="0"/>
              <a:t>4</a:t>
            </a:r>
            <a:endParaRPr lang="en-GB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can calculate solution energies for M</a:t>
            </a:r>
            <a:r>
              <a:rPr lang="en-GB" baseline="30000" dirty="0" smtClean="0"/>
              <a:t>3+</a:t>
            </a:r>
            <a:r>
              <a:rPr lang="en-GB" dirty="0" smtClean="0"/>
              <a:t> ions in BaAl</a:t>
            </a:r>
            <a:r>
              <a:rPr lang="en-GB" baseline="-25000" dirty="0" smtClean="0"/>
              <a:t>2-x</a:t>
            </a:r>
            <a:r>
              <a:rPr lang="en-GB" dirty="0" smtClean="0"/>
              <a:t>M</a:t>
            </a:r>
            <a:r>
              <a:rPr lang="en-GB" baseline="-25000" dirty="0" smtClean="0"/>
              <a:t>x</a:t>
            </a:r>
            <a:r>
              <a:rPr lang="en-GB" dirty="0" smtClean="0"/>
              <a:t>O</a:t>
            </a:r>
            <a:r>
              <a:rPr lang="en-GB" baseline="-25000" dirty="0" smtClean="0"/>
              <a:t>4</a:t>
            </a:r>
            <a:r>
              <a:rPr lang="en-GB" dirty="0" smtClean="0"/>
              <a:t> as a function of x:</a:t>
            </a:r>
          </a:p>
          <a:p>
            <a:pPr lvl="1"/>
            <a:r>
              <a:rPr lang="en-GB" dirty="0" smtClean="0"/>
              <a:t>Energies in eV, T = 293 K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B9D6D-F265-48AE-B059-AD7BF3F965AD}" type="slidenum">
              <a:rPr lang="en-GB" smtClean="0"/>
              <a:pPr/>
              <a:t>33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8393144"/>
              </p:ext>
            </p:extLst>
          </p:nvPr>
        </p:nvGraphicFramePr>
        <p:xfrm>
          <a:off x="1219200" y="3352800"/>
          <a:ext cx="6096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724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% M</a:t>
                      </a:r>
                      <a:r>
                        <a:rPr lang="en-GB" sz="2000" b="1" baseline="-250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2000" b="1" baseline="-250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% M</a:t>
                      </a:r>
                      <a:r>
                        <a:rPr lang="en-GB" sz="2000" b="1" baseline="-250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2000" b="1" baseline="-250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% M</a:t>
                      </a:r>
                      <a:r>
                        <a:rPr lang="en-GB" sz="2000" b="1" baseline="-250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2000" b="1" baseline="-250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Max.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x M</a:t>
                      </a:r>
                      <a:r>
                        <a:rPr lang="en-GB" sz="2000" b="1" baseline="-250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2000" b="1" baseline="-250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2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/>
                          <a:ea typeface="Calibri"/>
                          <a:cs typeface="Times New Roman"/>
                        </a:rPr>
                        <a:t>Ce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0.8466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1.0969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3.0404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Arial"/>
                          <a:ea typeface="Calibri"/>
                          <a:cs typeface="Times New Roman"/>
                        </a:rPr>
                        <a:t>1.4356</a:t>
                      </a:r>
                      <a:endParaRPr lang="en-GB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2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/>
                          <a:ea typeface="Calibri"/>
                          <a:cs typeface="Times New Roman"/>
                        </a:rPr>
                        <a:t>Pr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0.8426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1.1048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3.0522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Arial"/>
                          <a:ea typeface="Calibri"/>
                          <a:cs typeface="Times New Roman"/>
                        </a:rPr>
                        <a:t>1.4327</a:t>
                      </a:r>
                      <a:endParaRPr lang="en-GB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2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2000" dirty="0" smtClean="0">
                          <a:latin typeface="Arial"/>
                          <a:ea typeface="Calibri"/>
                          <a:cs typeface="Times New Roman"/>
                        </a:rPr>
                        <a:t>0.8416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1.1068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Calibri"/>
                          <a:cs typeface="Times New Roman"/>
                        </a:rPr>
                        <a:t>3.0552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Arial"/>
                          <a:ea typeface="Calibri"/>
                          <a:cs typeface="Times New Roman"/>
                        </a:rPr>
                        <a:t>1.4319</a:t>
                      </a:r>
                      <a:endParaRPr lang="en-GB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2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Arial"/>
                          <a:ea typeface="Calibri"/>
                          <a:cs typeface="Times New Roman"/>
                        </a:rPr>
                        <a:t>Sm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/>
                          <a:ea typeface="Calibri"/>
                          <a:cs typeface="Times New Roman"/>
                        </a:rPr>
                        <a:t>-0.8394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1.1112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Calibri"/>
                          <a:cs typeface="Times New Roman"/>
                        </a:rPr>
                        <a:t>3.0618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Arial"/>
                          <a:ea typeface="Calibri"/>
                          <a:cs typeface="Times New Roman"/>
                        </a:rPr>
                        <a:t>1.4303</a:t>
                      </a:r>
                      <a:endParaRPr lang="en-GB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9C1A-C190-488E-84DE-9E68046F7654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Future work (ii):</a:t>
            </a:r>
            <a:br>
              <a:rPr lang="en-GB" dirty="0" smtClean="0"/>
            </a:br>
            <a:r>
              <a:rPr lang="en-GB" dirty="0" smtClean="0"/>
              <a:t>QM modelling of doped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would like to be able to use QM cluster calculations to study the electronic transitions of the dopant ions.</a:t>
            </a:r>
          </a:p>
          <a:p>
            <a:r>
              <a:rPr lang="en-GB" dirty="0" smtClean="0"/>
              <a:t>This is still ‘work in progress’ due to issues with codes and ‘person-power’, but I hope to be able to report on it in the future!</a:t>
            </a:r>
          </a:p>
          <a:p>
            <a:r>
              <a:rPr lang="en-GB" dirty="0" smtClean="0"/>
              <a:t>Thanks for your </a:t>
            </a:r>
            <a:r>
              <a:rPr lang="en-GB" dirty="0" smtClean="0"/>
              <a:t>attention!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2CA3-E439-47D9-8AF3-0D9E1F79331F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Vienna talk, September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074" name="Picture 2" descr="C:\Users\Rob\AppData\Local\Microsoft\Windows\Temporary Internet Files\Content.IE5\CBLPVRXD\MC9004404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1591998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83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F9DD-91DD-4846-A2A2-FEF45786265C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04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460500" y="153988"/>
            <a:ext cx="7556500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 dirty="0"/>
              <a:t>Role of </a:t>
            </a:r>
            <a:r>
              <a:rPr lang="en-GB" sz="3600" b="1" dirty="0" smtClean="0"/>
              <a:t>Computational Chemistry, and where Materials Modelling ‘sits’</a:t>
            </a:r>
            <a:endParaRPr lang="en-GB" sz="3600" b="1" dirty="0"/>
          </a:p>
        </p:txBody>
      </p:sp>
      <p:sp>
        <p:nvSpPr>
          <p:cNvPr id="15365" name="Rounded Rectangle 37"/>
          <p:cNvSpPr>
            <a:spLocks noChangeArrowheads="1"/>
          </p:cNvSpPr>
          <p:nvPr/>
        </p:nvSpPr>
        <p:spPr bwMode="auto">
          <a:xfrm>
            <a:off x="98425" y="1505606"/>
            <a:ext cx="3733800" cy="4800600"/>
          </a:xfrm>
          <a:prstGeom prst="roundRect">
            <a:avLst>
              <a:gd name="adj" fmla="val 16667"/>
            </a:avLst>
          </a:prstGeom>
          <a:noFill/>
          <a:ln w="25400" cap="rnd" algn="ctr">
            <a:solidFill>
              <a:srgbClr val="00747B"/>
            </a:solidFill>
            <a:round/>
            <a:headEnd/>
            <a:tailEnd/>
          </a:ln>
        </p:spPr>
        <p:txBody>
          <a:bodyPr lIns="92075" tIns="0" rIns="92075" bIns="46038"/>
          <a:lstStyle/>
          <a:p>
            <a:pPr algn="ctr"/>
            <a:r>
              <a:rPr lang="en-GB" b="1" dirty="0">
                <a:solidFill>
                  <a:srgbClr val="EF4338"/>
                </a:solidFill>
              </a:rPr>
              <a:t>Computational Chemistry</a:t>
            </a:r>
          </a:p>
        </p:txBody>
      </p:sp>
      <p:pic>
        <p:nvPicPr>
          <p:cNvPr id="15372" name="Picture 30" descr="sca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2713038"/>
            <a:ext cx="3784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98425" y="5132388"/>
            <a:ext cx="3540125" cy="1230312"/>
          </a:xfrm>
          <a:prstGeom prst="rect">
            <a:avLst/>
          </a:prstGeom>
          <a:noFill/>
          <a:ln w="25400" cmpd="dbl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dirty="0">
                <a:solidFill>
                  <a:srgbClr val="EF4338"/>
                </a:solidFill>
              </a:rPr>
              <a:t>Fundamental calculations to:</a:t>
            </a:r>
          </a:p>
          <a:p>
            <a:pPr algn="ctr"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GB" sz="1600" dirty="0">
                <a:solidFill>
                  <a:srgbClr val="002060"/>
                </a:solidFill>
              </a:rPr>
              <a:t> Predict parameters often unavailable from experiment.</a:t>
            </a:r>
          </a:p>
          <a:p>
            <a:pPr algn="ctr"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Obtain </a:t>
            </a:r>
            <a:r>
              <a:rPr lang="en-GB" sz="1600" dirty="0">
                <a:solidFill>
                  <a:srgbClr val="002060"/>
                </a:solidFill>
              </a:rPr>
              <a:t>‘mechanistic’ information.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1219200" y="25146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343400" y="1905001"/>
            <a:ext cx="4495800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Materials Modelling can:</a:t>
            </a:r>
          </a:p>
          <a:p>
            <a:pPr algn="just"/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 Calculate material structures and properties.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Help explain/rationalise experimental data.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Predict material structures and properties.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EE74-EE80-4D9E-BC9B-BBA974E54974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urrent research interests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en-GB" b="1" dirty="0" smtClean="0"/>
              <a:t>Modelling optical materials</a:t>
            </a:r>
            <a:r>
              <a:rPr lang="en-GB" dirty="0" smtClean="0"/>
              <a:t> (e.g. YLiF</a:t>
            </a:r>
            <a:r>
              <a:rPr lang="en-GB" baseline="-25000" dirty="0" smtClean="0"/>
              <a:t>4</a:t>
            </a:r>
            <a:r>
              <a:rPr lang="en-GB" dirty="0" smtClean="0"/>
              <a:t>, BaMgF</a:t>
            </a:r>
            <a:r>
              <a:rPr lang="en-GB" baseline="-25000" dirty="0" smtClean="0"/>
              <a:t>4</a:t>
            </a:r>
            <a:r>
              <a:rPr lang="en-GB" dirty="0" smtClean="0"/>
              <a:t>)</a:t>
            </a:r>
          </a:p>
          <a:p>
            <a:pPr lvl="1" algn="just"/>
            <a:r>
              <a:rPr lang="en-GB" dirty="0" smtClean="0"/>
              <a:t>Predicting location/max. concentration of dopant ions</a:t>
            </a:r>
          </a:p>
          <a:p>
            <a:pPr lvl="1" algn="just"/>
            <a:r>
              <a:rPr lang="en-GB" dirty="0" smtClean="0"/>
              <a:t>Calculating and predicting optical transitions</a:t>
            </a:r>
          </a:p>
          <a:p>
            <a:pPr algn="just"/>
            <a:r>
              <a:rPr lang="en-GB" b="1" dirty="0" smtClean="0"/>
              <a:t>Modelling ‘nuclear clock’ materials</a:t>
            </a:r>
          </a:p>
          <a:p>
            <a:pPr lvl="1"/>
            <a:r>
              <a:rPr lang="en-GB" baseline="30000" dirty="0" smtClean="0"/>
              <a:t>229</a:t>
            </a:r>
            <a:r>
              <a:rPr lang="en-GB" dirty="0" smtClean="0"/>
              <a:t>Th doping in LiCaAlF</a:t>
            </a:r>
            <a:r>
              <a:rPr lang="en-GB" baseline="-25000" dirty="0" smtClean="0"/>
              <a:t>6 </a:t>
            </a:r>
            <a:r>
              <a:rPr lang="en-GB" dirty="0" smtClean="0"/>
              <a:t>(or CaF</a:t>
            </a:r>
            <a:r>
              <a:rPr lang="en-GB" baseline="-25000" dirty="0" smtClean="0"/>
              <a:t>2</a:t>
            </a:r>
            <a:r>
              <a:rPr lang="en-GB" dirty="0" smtClean="0"/>
              <a:t>)</a:t>
            </a:r>
          </a:p>
          <a:p>
            <a:r>
              <a:rPr lang="en-GB" b="1" dirty="0"/>
              <a:t>Modelling the structures of nuclear fuels </a:t>
            </a:r>
            <a:r>
              <a:rPr lang="en-GB" dirty="0"/>
              <a:t>(UO</a:t>
            </a:r>
            <a:r>
              <a:rPr lang="en-GB" baseline="-25000" dirty="0"/>
              <a:t>2</a:t>
            </a:r>
            <a:r>
              <a:rPr lang="en-GB" dirty="0"/>
              <a:t>, PuO</a:t>
            </a:r>
            <a:r>
              <a:rPr lang="en-GB" baseline="-25000" dirty="0"/>
              <a:t>2</a:t>
            </a:r>
            <a:r>
              <a:rPr lang="en-GB" dirty="0"/>
              <a:t>, MOX</a:t>
            </a:r>
            <a:r>
              <a:rPr lang="en-GB" dirty="0" smtClean="0"/>
              <a:t>)</a:t>
            </a:r>
            <a:endParaRPr lang="en-GB" baseline="-25000" dirty="0" smtClean="0"/>
          </a:p>
          <a:p>
            <a:r>
              <a:rPr lang="en-GB" b="1" dirty="0"/>
              <a:t>Modelling geological materials </a:t>
            </a:r>
            <a:r>
              <a:rPr lang="en-GB" dirty="0"/>
              <a:t>(e.g. </a:t>
            </a:r>
            <a:r>
              <a:rPr lang="en-GB" dirty="0" smtClean="0"/>
              <a:t>zircon (ZrSiO</a:t>
            </a:r>
            <a:r>
              <a:rPr lang="en-GB" baseline="-25000" dirty="0" smtClean="0"/>
              <a:t>4</a:t>
            </a:r>
            <a:r>
              <a:rPr lang="en-GB" dirty="0" smtClean="0"/>
              <a:t>) </a:t>
            </a:r>
            <a:r>
              <a:rPr lang="en-GB" dirty="0"/>
              <a:t>and related materials</a:t>
            </a:r>
            <a:r>
              <a:rPr lang="en-GB" baseline="-25000" dirty="0"/>
              <a:t> 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r>
              <a:rPr lang="en-GB" dirty="0" smtClean="0"/>
              <a:t>ZrSiO</a:t>
            </a:r>
            <a:r>
              <a:rPr lang="en-GB" baseline="-25000" dirty="0" smtClean="0"/>
              <a:t>4</a:t>
            </a:r>
            <a:r>
              <a:rPr lang="en-GB" dirty="0" smtClean="0"/>
              <a:t> → </a:t>
            </a:r>
            <a:r>
              <a:rPr lang="en-GB" dirty="0"/>
              <a:t>USiO</a:t>
            </a:r>
            <a:r>
              <a:rPr lang="en-GB" baseline="-25000" dirty="0"/>
              <a:t>4</a:t>
            </a:r>
            <a:r>
              <a:rPr lang="en-GB" dirty="0"/>
              <a:t> → PbSiO</a:t>
            </a:r>
            <a:r>
              <a:rPr lang="en-GB" baseline="-25000" dirty="0"/>
              <a:t>4</a:t>
            </a:r>
          </a:p>
          <a:p>
            <a:pPr algn="just"/>
            <a:endParaRPr lang="en-GB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D75A-7602-4C6F-BF27-5FA2FCB40923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needed to model a structure?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order to get started, we need:</a:t>
            </a:r>
          </a:p>
          <a:p>
            <a:pPr>
              <a:buNone/>
            </a:pPr>
            <a:endParaRPr lang="en-GB" dirty="0" smtClean="0"/>
          </a:p>
          <a:p>
            <a:pPr lvl="1"/>
            <a:r>
              <a:rPr lang="en-GB" dirty="0" smtClean="0"/>
              <a:t>Atomic coordinates and cell parameters</a:t>
            </a:r>
          </a:p>
          <a:p>
            <a:pPr lvl="1"/>
            <a:r>
              <a:rPr lang="en-GB" dirty="0" smtClean="0"/>
              <a:t>A description of the forces between the atoms in the structure (interatomic potentials)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67BD-A077-4E2A-8DAB-9139A644C3EA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structure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4" descr="UO2 super 6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20" r="27798"/>
          <a:stretch>
            <a:fillRect/>
          </a:stretch>
        </p:blipFill>
        <p:spPr bwMode="auto">
          <a:xfrm>
            <a:off x="4724400" y="1676400"/>
            <a:ext cx="3984314" cy="417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2133600"/>
            <a:ext cx="289887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Diagram shows  the fluorite structure as adopted by CaF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and UO</a:t>
            </a:r>
            <a:r>
              <a:rPr lang="en-GB" sz="2400" baseline="-25000" dirty="0" smtClean="0"/>
              <a:t>2.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33CF-D066-4BCA-8F07-611E592EF332}" type="datetime1">
              <a:rPr lang="en-GB" smtClean="0"/>
              <a:pPr/>
              <a:t>05/09/2011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962400"/>
            <a:ext cx="289887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/>
              <a:t>The structure is represented by its </a:t>
            </a:r>
            <a:r>
              <a:rPr lang="en-GB" sz="2400" b="1" dirty="0" smtClean="0"/>
              <a:t>lattice parameters </a:t>
            </a:r>
            <a:r>
              <a:rPr lang="en-GB" sz="2400" dirty="0" smtClean="0"/>
              <a:t>and the </a:t>
            </a:r>
            <a:r>
              <a:rPr lang="en-GB" sz="2400" b="1" dirty="0" smtClean="0"/>
              <a:t>atomic coordinates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GULP dataset extract: </a:t>
            </a:r>
            <a:br>
              <a:rPr lang="en-GB" dirty="0" smtClean="0"/>
            </a:br>
            <a:r>
              <a:rPr lang="en-GB" dirty="0" smtClean="0"/>
              <a:t>structural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	# UO2 Structure parameters obtained from:</a:t>
            </a:r>
          </a:p>
          <a:p>
            <a:pPr>
              <a:buNone/>
            </a:pPr>
            <a:r>
              <a:rPr lang="en-GB" dirty="0" smtClean="0"/>
              <a:t>	# Barrett, S.A.; Jacobson, A.J.; </a:t>
            </a:r>
            <a:r>
              <a:rPr lang="en-GB" dirty="0" err="1" smtClean="0"/>
              <a:t>Tofield</a:t>
            </a:r>
            <a:r>
              <a:rPr lang="en-GB" dirty="0" smtClean="0"/>
              <a:t>, B.C. and Fender, B.E.F.</a:t>
            </a:r>
          </a:p>
          <a:p>
            <a:pPr>
              <a:buNone/>
            </a:pPr>
            <a:r>
              <a:rPr lang="en-GB" dirty="0" smtClean="0"/>
              <a:t>	# </a:t>
            </a:r>
            <a:r>
              <a:rPr lang="en-GB" dirty="0" err="1" smtClean="0"/>
              <a:t>Acta</a:t>
            </a:r>
            <a:r>
              <a:rPr lang="en-GB" dirty="0" smtClean="0"/>
              <a:t> </a:t>
            </a:r>
            <a:r>
              <a:rPr lang="en-GB" dirty="0" err="1" smtClean="0"/>
              <a:t>Crystallographica</a:t>
            </a:r>
            <a:r>
              <a:rPr lang="en-GB" dirty="0" smtClean="0"/>
              <a:t> B (1982) 38, 2775-2781</a:t>
            </a:r>
          </a:p>
          <a:p>
            <a:pPr>
              <a:buNone/>
            </a:pPr>
            <a:r>
              <a:rPr lang="en-GB" dirty="0" smtClean="0"/>
              <a:t>	cell</a:t>
            </a:r>
          </a:p>
          <a:p>
            <a:pPr>
              <a:buNone/>
            </a:pPr>
            <a:r>
              <a:rPr lang="en-GB" dirty="0" smtClean="0"/>
              <a:t>	5.4682 5.4682 5.4682 90.0  90.0  90.0 </a:t>
            </a:r>
          </a:p>
          <a:p>
            <a:pPr>
              <a:buNone/>
            </a:pPr>
            <a:r>
              <a:rPr lang="en-GB" dirty="0" smtClean="0"/>
              <a:t>	fractional 4</a:t>
            </a:r>
          </a:p>
          <a:p>
            <a:pPr>
              <a:buNone/>
            </a:pPr>
            <a:r>
              <a:rPr lang="en-GB" dirty="0" smtClean="0"/>
              <a:t>	U core 0.00 0.00 0.00 -2.54</a:t>
            </a:r>
          </a:p>
          <a:p>
            <a:pPr>
              <a:buNone/>
            </a:pPr>
            <a:r>
              <a:rPr lang="en-GB" dirty="0" smtClean="0"/>
              <a:t>	U </a:t>
            </a:r>
            <a:r>
              <a:rPr lang="en-GB" dirty="0" err="1" smtClean="0"/>
              <a:t>shel</a:t>
            </a:r>
            <a:r>
              <a:rPr lang="en-GB" dirty="0" smtClean="0"/>
              <a:t> 0.00 0.00 0.00  6.54 </a:t>
            </a:r>
          </a:p>
          <a:p>
            <a:pPr>
              <a:buNone/>
            </a:pPr>
            <a:r>
              <a:rPr lang="en-GB" dirty="0" smtClean="0"/>
              <a:t>	O core 0.25 0.25 0.25  2.40 </a:t>
            </a:r>
          </a:p>
          <a:p>
            <a:pPr>
              <a:buNone/>
            </a:pPr>
            <a:r>
              <a:rPr lang="en-GB" dirty="0" smtClean="0"/>
              <a:t>	O </a:t>
            </a:r>
            <a:r>
              <a:rPr lang="en-GB" dirty="0" err="1" smtClean="0"/>
              <a:t>shel</a:t>
            </a:r>
            <a:r>
              <a:rPr lang="en-GB" dirty="0" smtClean="0"/>
              <a:t> 0.25 0.25 0.25 -4.40 </a:t>
            </a:r>
          </a:p>
          <a:p>
            <a:pPr>
              <a:buNone/>
            </a:pPr>
            <a:r>
              <a:rPr lang="en-GB" dirty="0" smtClean="0"/>
              <a:t>	space</a:t>
            </a:r>
          </a:p>
          <a:p>
            <a:pPr>
              <a:buNone/>
            </a:pPr>
            <a:r>
              <a:rPr lang="en-GB" dirty="0" smtClean="0"/>
              <a:t>	225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4782-4B85-4452-A518-986B411B5529}" type="datetime1">
              <a:rPr lang="en-GB" smtClean="0"/>
              <a:pPr/>
              <a:t>05/09/2011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05400" y="2895600"/>
            <a:ext cx="1676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1800" y="2710934"/>
            <a:ext cx="193335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lattice parameters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62400" y="4267200"/>
            <a:ext cx="2819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81800" y="4096434"/>
            <a:ext cx="184371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  <a:r>
              <a:rPr lang="en-GB" dirty="0" smtClean="0"/>
              <a:t>onic coordinates </a:t>
            </a:r>
          </a:p>
          <a:p>
            <a:r>
              <a:rPr lang="en-GB" dirty="0" smtClean="0"/>
              <a:t>and charges 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676400" y="5410200"/>
            <a:ext cx="480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9554" y="5225534"/>
            <a:ext cx="13238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pace group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 to interatomic potentials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Interatomic potentials are simple mathematical functions that describe the interactions between atoms.</a:t>
            </a:r>
          </a:p>
          <a:p>
            <a:r>
              <a:rPr lang="en-GB" dirty="0" smtClean="0"/>
              <a:t>For ionic materials we are describing</a:t>
            </a:r>
            <a:r>
              <a:rPr lang="en-GB" i="1" dirty="0" smtClean="0"/>
              <a:t> interionic interactions</a:t>
            </a:r>
            <a:r>
              <a:rPr lang="en-GB" dirty="0" smtClean="0"/>
              <a:t>, and the Buckingham potential is usually used, supplemented by an electrostatic term:</a:t>
            </a:r>
          </a:p>
          <a:p>
            <a:pPr>
              <a:buNone/>
            </a:pPr>
            <a:r>
              <a:rPr lang="en-GB" dirty="0" smtClean="0"/>
              <a:t>	V(r) =q</a:t>
            </a:r>
            <a:r>
              <a:rPr lang="en-GB" baseline="-25000" dirty="0" smtClean="0"/>
              <a:t>1</a:t>
            </a:r>
            <a:r>
              <a:rPr lang="en-GB" dirty="0" smtClean="0"/>
              <a:t>q</a:t>
            </a:r>
            <a:r>
              <a:rPr lang="en-GB" baseline="-25000" dirty="0" smtClean="0"/>
              <a:t>2</a:t>
            </a:r>
            <a:r>
              <a:rPr lang="en-GB" dirty="0" smtClean="0"/>
              <a:t>/r +  A exp (-r/</a:t>
            </a:r>
            <a:r>
              <a:rPr lang="en-GB" dirty="0" smtClean="0">
                <a:sym typeface="Symbol"/>
              </a:rPr>
              <a:t>) – Cr</a:t>
            </a:r>
            <a:r>
              <a:rPr lang="en-GB" baseline="30000" dirty="0" smtClean="0">
                <a:sym typeface="Symbol"/>
              </a:rPr>
              <a:t>-6</a:t>
            </a:r>
            <a:endParaRPr lang="en-GB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Vienna talk, September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8B76-3244-4210-95C2-31772AAE6900}" type="datetime1">
              <a:rPr lang="en-GB" smtClean="0"/>
              <a:pPr/>
              <a:t>05/09/2011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2101</Words>
  <Application>Microsoft Office PowerPoint</Application>
  <PresentationFormat>On-screen Show (4:3)</PresentationFormat>
  <Paragraphs>468</Paragraphs>
  <Slides>35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Document</vt:lpstr>
      <vt:lpstr>Equation</vt:lpstr>
      <vt:lpstr>Computer modelling of materials:  from nuclear fuels to nuclear clocks</vt:lpstr>
      <vt:lpstr>Contents and plan of talk</vt:lpstr>
      <vt:lpstr>Pre-acknowledgements</vt:lpstr>
      <vt:lpstr>Slide 4</vt:lpstr>
      <vt:lpstr>Current research interests</vt:lpstr>
      <vt:lpstr>What is needed to model a structure?</vt:lpstr>
      <vt:lpstr>Example structure</vt:lpstr>
      <vt:lpstr>Example GULP dataset extract:  structural information</vt:lpstr>
      <vt:lpstr>Introduction to interatomic potentials</vt:lpstr>
      <vt:lpstr>Ion charges: rigid and polarisable ions</vt:lpstr>
      <vt:lpstr>The shell model explained</vt:lpstr>
      <vt:lpstr>Potential parameters</vt:lpstr>
      <vt:lpstr>Fitting to crystal properties</vt:lpstr>
      <vt:lpstr>Case study: potential fitting</vt:lpstr>
      <vt:lpstr>Slide 15</vt:lpstr>
      <vt:lpstr>Final GULP input dataset for UO2</vt:lpstr>
      <vt:lpstr>Slide 17</vt:lpstr>
      <vt:lpstr>Lattice Energy Minimisation</vt:lpstr>
      <vt:lpstr>Summary: potentials and lattice energy minimisation</vt:lpstr>
      <vt:lpstr>Defects in materials</vt:lpstr>
      <vt:lpstr>Point defects and defect clusters</vt:lpstr>
      <vt:lpstr>Slide 22</vt:lpstr>
      <vt:lpstr>Calculating defect formation energies and activation energies for ion migration</vt:lpstr>
      <vt:lpstr>Dopants in crystals</vt:lpstr>
      <vt:lpstr>Substitution and solution energies</vt:lpstr>
      <vt:lpstr>Case study: modelling Th4+ in LiCaAlF6*</vt:lpstr>
      <vt:lpstr>1. Modelling LiCaAlF6*</vt:lpstr>
      <vt:lpstr>2. Modelling ThF4</vt:lpstr>
      <vt:lpstr>3. Where does Th substitute in LiCaAlF6?</vt:lpstr>
      <vt:lpstr>Solution energies (eV) for different solution schemes</vt:lpstr>
      <vt:lpstr>Conclusions on case study</vt:lpstr>
      <vt:lpstr>Future work (i):  Concentration dependence of doping</vt:lpstr>
      <vt:lpstr>Concentration dependence of RE doping in BaAl2O4</vt:lpstr>
      <vt:lpstr>Future work (ii): QM modelling of doped materials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materials modelling, with applications ranging from nuclear fuels to nuclear clocks, via optical devices</dc:title>
  <dc:creator>rob</dc:creator>
  <cp:lastModifiedBy>rob</cp:lastModifiedBy>
  <cp:revision>54</cp:revision>
  <dcterms:created xsi:type="dcterms:W3CDTF">2006-08-16T00:00:00Z</dcterms:created>
  <dcterms:modified xsi:type="dcterms:W3CDTF">2011-09-05T16:07:57Z</dcterms:modified>
</cp:coreProperties>
</file>