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69A6-B517-492E-BDB2-0047DA401C44}" type="datetimeFigureOut">
              <a:rPr lang="en-GB" smtClean="0"/>
              <a:pPr/>
              <a:t>19/06/2011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015A-D5AF-4962-8B5D-2436600003C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015A-D5AF-4962-8B5D-2436600003C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0104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ln>
            <a:solidFill>
              <a:schemeClr val="accent1"/>
            </a:solidFill>
          </a:ln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C007-33DE-4AAF-9D63-CD95C03A7D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95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7EB-6854-4E92-9BC9-6E655891F39C}" type="datetime1">
              <a:rPr lang="en-US" smtClean="0"/>
              <a:pPr/>
              <a:t>6/19/2011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Keele Research Seminar, 24 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26CE-2E8D-41F0-BB81-B7282DF3E2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.a.jackson@chem.keele.ac.uk" TargetMode="External"/><Relationship Id="rId2" Type="http://schemas.openxmlformats.org/officeDocument/2006/relationships/hyperlink" Target="http://www.robjackson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Computational Solid State Chemistry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SSI-18 Workshop 2011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Rob Jackson</a:t>
            </a:r>
          </a:p>
          <a:p>
            <a:r>
              <a:rPr lang="en-GB" dirty="0" smtClean="0">
                <a:hlinkClick r:id="rId2"/>
              </a:rPr>
              <a:t>www.robjackson.co.uk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r.a.jackson@chem.keele.ac.uk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57200"/>
            <a:ext cx="895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ion migration –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example, in solid electrolytes, ions can migrate via the </a:t>
            </a:r>
            <a:r>
              <a:rPr lang="en-GB" b="1" dirty="0" smtClean="0"/>
              <a:t>vacancy mechanism</a:t>
            </a:r>
            <a:r>
              <a:rPr lang="en-GB" dirty="0" smtClean="0"/>
              <a:t>, whereby an ion moves into a neighbouring vacant site, creating a vacancy which is then available for another ion to move into.</a:t>
            </a:r>
          </a:p>
          <a:p>
            <a:r>
              <a:rPr lang="en-GB" dirty="0" smtClean="0"/>
              <a:t>This can be modelled by having two vacancies, with the migrating ion represented by an </a:t>
            </a:r>
            <a:r>
              <a:rPr lang="en-GB" b="1" dirty="0" smtClean="0"/>
              <a:t>interstitial</a:t>
            </a:r>
            <a:r>
              <a:rPr lang="en-GB" dirty="0" smtClean="0"/>
              <a:t> ion.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ion migration –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migration </a:t>
            </a:r>
            <a:r>
              <a:rPr lang="en-GB" b="1" dirty="0" smtClean="0"/>
              <a:t>pathway</a:t>
            </a:r>
            <a:r>
              <a:rPr lang="en-GB" dirty="0" smtClean="0"/>
              <a:t> can be modelled by moving the ion between the two vacancies, or the </a:t>
            </a:r>
            <a:r>
              <a:rPr lang="en-GB" b="1" dirty="0" smtClean="0"/>
              <a:t>saddle point </a:t>
            </a:r>
            <a:r>
              <a:rPr lang="en-GB" dirty="0" smtClean="0"/>
              <a:t>(usually the mid point) configuration can be calculated.</a:t>
            </a:r>
          </a:p>
          <a:p>
            <a:r>
              <a:rPr lang="en-GB" dirty="0" smtClean="0"/>
              <a:t>For O migration in UO</a:t>
            </a:r>
            <a:r>
              <a:rPr lang="en-GB" baseline="-25000" dirty="0" smtClean="0"/>
              <a:t>2</a:t>
            </a:r>
            <a:r>
              <a:rPr lang="en-GB" dirty="0" smtClean="0"/>
              <a:t> :</a:t>
            </a:r>
          </a:p>
          <a:p>
            <a:pPr>
              <a:buNone/>
            </a:pPr>
            <a:r>
              <a:rPr lang="en-GB" sz="2400" dirty="0" smtClean="0"/>
              <a:t>		centre 0.25 0.0 0.0</a:t>
            </a:r>
          </a:p>
          <a:p>
            <a:pPr>
              <a:buNone/>
            </a:pPr>
            <a:r>
              <a:rPr lang="en-GB" sz="2400" dirty="0" smtClean="0"/>
              <a:t>		vacancy 0.0 0.0 0.0</a:t>
            </a:r>
          </a:p>
          <a:p>
            <a:pPr>
              <a:buNone/>
            </a:pPr>
            <a:r>
              <a:rPr lang="en-GB" sz="2400" dirty="0" smtClean="0"/>
              <a:t>		vacancy 0.5 0.0 0.0</a:t>
            </a:r>
          </a:p>
          <a:p>
            <a:pPr>
              <a:buNone/>
            </a:pPr>
            <a:r>
              <a:rPr lang="en-GB" sz="2400" dirty="0" smtClean="0"/>
              <a:t>		interstitial  </a:t>
            </a:r>
            <a:r>
              <a:rPr lang="en-GB" sz="2400" b="1" dirty="0" smtClean="0"/>
              <a:t>O</a:t>
            </a:r>
            <a:r>
              <a:rPr lang="en-GB" sz="2400" dirty="0" smtClean="0"/>
              <a:t> 0.25 0.0 0.0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2971800" y="44958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4267200"/>
            <a:ext cx="355616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Note that the migrating ion must be</a:t>
            </a:r>
          </a:p>
          <a:p>
            <a:pPr algn="just"/>
            <a:r>
              <a:rPr lang="en-GB" dirty="0" smtClean="0"/>
              <a:t>identified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Calculating activation energies for ion 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Once the energy of the saddle point configuration has been calculated, the activation energy for ion migration is calculated from:</a:t>
            </a:r>
          </a:p>
          <a:p>
            <a:pPr lvl="1">
              <a:buNone/>
            </a:pPr>
            <a:r>
              <a:rPr lang="en-GB" b="1" dirty="0" smtClean="0"/>
              <a:t>Activation energy = saddle point energy – vacancy 				formation energy</a:t>
            </a:r>
          </a:p>
          <a:p>
            <a:r>
              <a:rPr lang="en-GB" dirty="0" smtClean="0"/>
              <a:t>This energy can be compared with experimental energies.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Dopants in crystals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may be interested in calculating the energy involved in substituting a different ion in a structure (where that ion adds functionality, e.g. in optical/sensor materials, or in YSZ (Y stabilised ZrO</a:t>
            </a:r>
            <a:r>
              <a:rPr lang="en-GB" baseline="-25000" dirty="0" smtClean="0"/>
              <a:t>2</a:t>
            </a:r>
            <a:r>
              <a:rPr lang="en-GB" dirty="0" smtClean="0"/>
              <a:t>))</a:t>
            </a:r>
          </a:p>
          <a:p>
            <a:r>
              <a:rPr lang="en-GB" dirty="0" smtClean="0"/>
              <a:t>We will consider the process of substitution, and calculation of the </a:t>
            </a:r>
            <a:r>
              <a:rPr lang="en-GB" b="1" dirty="0" smtClean="0"/>
              <a:t>substitution energy </a:t>
            </a:r>
            <a:r>
              <a:rPr lang="en-GB" dirty="0" smtClean="0"/>
              <a:t>and the </a:t>
            </a:r>
            <a:r>
              <a:rPr lang="en-GB" b="1" dirty="0" smtClean="0"/>
              <a:t>solution energy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dopants –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introduce dopants into the structure, the impurity keyword is used in GULP.</a:t>
            </a:r>
          </a:p>
          <a:p>
            <a:r>
              <a:rPr lang="en-GB" dirty="0" smtClean="0"/>
              <a:t>In UO</a:t>
            </a:r>
            <a:r>
              <a:rPr lang="en-GB" baseline="-25000" dirty="0" smtClean="0"/>
              <a:t>2</a:t>
            </a:r>
            <a:r>
              <a:rPr lang="en-GB" dirty="0" smtClean="0"/>
              <a:t>, consider substituting a </a:t>
            </a:r>
            <a:r>
              <a:rPr lang="en-GB" dirty="0" smtClean="0"/>
              <a:t>Pu (4+) </a:t>
            </a:r>
            <a:r>
              <a:rPr lang="en-GB" dirty="0" smtClean="0"/>
              <a:t>ion at the U site:</a:t>
            </a:r>
          </a:p>
          <a:p>
            <a:pPr>
              <a:buNone/>
            </a:pPr>
            <a:r>
              <a:rPr lang="en-GB" dirty="0" smtClean="0"/>
              <a:t>			</a:t>
            </a:r>
            <a:r>
              <a:rPr lang="en-GB" sz="2400" dirty="0" smtClean="0"/>
              <a:t>centre 0.25 0.25 0.25</a:t>
            </a:r>
          </a:p>
          <a:p>
            <a:pPr>
              <a:buNone/>
            </a:pPr>
            <a:r>
              <a:rPr lang="en-GB" sz="2400" dirty="0" smtClean="0"/>
              <a:t>			impurity Pu 0.25 0.25 0.25</a:t>
            </a:r>
          </a:p>
          <a:p>
            <a:r>
              <a:rPr lang="en-GB" dirty="0" smtClean="0"/>
              <a:t>In this case the charges are the same, so no </a:t>
            </a:r>
            <a:r>
              <a:rPr lang="en-GB" b="1" dirty="0" smtClean="0"/>
              <a:t>charge compensation</a:t>
            </a:r>
            <a:r>
              <a:rPr lang="en-GB" dirty="0" smtClean="0"/>
              <a:t> is needed.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dopants –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there is a charge difference between the substituting and substituted ion, a charge compensating defect has to be included.</a:t>
            </a:r>
          </a:p>
          <a:p>
            <a:r>
              <a:rPr lang="en-GB" dirty="0" smtClean="0"/>
              <a:t>This can be done as a separate calculation, or the defect can included in the calculation as part of a defect cluster.</a:t>
            </a:r>
          </a:p>
          <a:p>
            <a:r>
              <a:rPr lang="en-GB" dirty="0" smtClean="0"/>
              <a:t>Consider substituting a Mg (2+) ion into the UO</a:t>
            </a:r>
            <a:r>
              <a:rPr lang="en-GB" baseline="-25000" dirty="0" smtClean="0"/>
              <a:t>2</a:t>
            </a:r>
            <a:r>
              <a:rPr lang="en-GB" dirty="0" smtClean="0"/>
              <a:t> structure (at the U site):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charge compensation is included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this case we could calculate the substitution energy from:</a:t>
            </a:r>
          </a:p>
          <a:p>
            <a:pPr>
              <a:buNone/>
            </a:pPr>
            <a:r>
              <a:rPr lang="en-GB" sz="2400" dirty="0" smtClean="0"/>
              <a:t>		centre 0.25 0.25 0.25</a:t>
            </a:r>
          </a:p>
          <a:p>
            <a:pPr>
              <a:buNone/>
            </a:pPr>
            <a:r>
              <a:rPr lang="en-GB" sz="2400" dirty="0" smtClean="0"/>
              <a:t>		impurity Mg core 0.25 0.25 0.25</a:t>
            </a:r>
          </a:p>
          <a:p>
            <a:r>
              <a:rPr lang="en-GB" dirty="0" smtClean="0"/>
              <a:t>Charge compensation could be via a O</a:t>
            </a:r>
            <a:r>
              <a:rPr lang="en-GB" baseline="30000" dirty="0" smtClean="0"/>
              <a:t>2-</a:t>
            </a:r>
            <a:r>
              <a:rPr lang="en-GB" dirty="0" smtClean="0"/>
              <a:t> vacancy; this energy could be calculated separately or included as an extra line:</a:t>
            </a:r>
            <a:endParaRPr lang="en-GB" sz="2000" dirty="0" smtClean="0"/>
          </a:p>
          <a:p>
            <a:pPr>
              <a:buNone/>
            </a:pPr>
            <a:r>
              <a:rPr lang="en-GB" sz="2400" dirty="0" smtClean="0"/>
              <a:t>		vacancy 0.0 0.0 0.0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Substitution and solution energies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Substitution energies do not give information about trends, since they do not take into account all the energetic terms involved in the solution process.</a:t>
            </a:r>
          </a:p>
          <a:p>
            <a:r>
              <a:rPr lang="en-GB" dirty="0" smtClean="0"/>
              <a:t>We will consider the 2 cases already mentioned, and list all the energy terms involved.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Expressions for the </a:t>
            </a:r>
            <a:r>
              <a:rPr lang="en-GB" b="1" dirty="0" smtClean="0"/>
              <a:t>solution energy</a:t>
            </a:r>
            <a:r>
              <a:rPr lang="en-GB" dirty="0" smtClean="0"/>
              <a:t> (</a:t>
            </a:r>
            <a:r>
              <a:rPr lang="en-GB" dirty="0" err="1" smtClean="0"/>
              <a:t>E</a:t>
            </a:r>
            <a:r>
              <a:rPr lang="en-GB" baseline="-25000" dirty="0" err="1" smtClean="0"/>
              <a:t>sol</a:t>
            </a:r>
            <a:r>
              <a:rPr lang="en-GB" dirty="0" smtClean="0"/>
              <a:t>) will be obtained.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(i) Pu in UO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</a:t>
            </a:r>
            <a:r>
              <a:rPr lang="en-GB" dirty="0" smtClean="0"/>
              <a:t>tart with the oxide PuO</a:t>
            </a:r>
            <a:r>
              <a:rPr lang="en-GB" baseline="-25000" dirty="0" smtClean="0"/>
              <a:t>2</a:t>
            </a:r>
            <a:r>
              <a:rPr lang="en-GB" dirty="0" smtClean="0"/>
              <a:t>, and mix it with UO</a:t>
            </a:r>
            <a:r>
              <a:rPr lang="en-GB" baseline="-25000" dirty="0" smtClean="0"/>
              <a:t>2</a:t>
            </a:r>
            <a:r>
              <a:rPr lang="en-GB" dirty="0" smtClean="0"/>
              <a:t>.</a:t>
            </a:r>
          </a:p>
          <a:p>
            <a:pPr lvl="1"/>
            <a:r>
              <a:rPr lang="en-GB" sz="2600" dirty="0" smtClean="0"/>
              <a:t>Term 1: - </a:t>
            </a:r>
            <a:r>
              <a:rPr lang="en-GB" sz="2600" dirty="0" err="1" smtClean="0"/>
              <a:t>E</a:t>
            </a:r>
            <a:r>
              <a:rPr lang="en-GB" sz="2600" baseline="-25000" dirty="0" err="1" smtClean="0"/>
              <a:t>latt</a:t>
            </a:r>
            <a:r>
              <a:rPr lang="en-GB" sz="2600" dirty="0" smtClean="0"/>
              <a:t> (PuO</a:t>
            </a:r>
            <a:r>
              <a:rPr lang="en-GB" sz="2600" baseline="-25000" dirty="0" smtClean="0"/>
              <a:t>2</a:t>
            </a:r>
            <a:r>
              <a:rPr lang="en-GB" sz="2600" dirty="0" smtClean="0"/>
              <a:t>) (produces ions of Pu</a:t>
            </a:r>
            <a:r>
              <a:rPr lang="en-GB" sz="2600" baseline="30000" dirty="0" smtClean="0"/>
              <a:t>4+</a:t>
            </a:r>
            <a:r>
              <a:rPr lang="en-GB" sz="2600" dirty="0" smtClean="0"/>
              <a:t> and O</a:t>
            </a:r>
            <a:r>
              <a:rPr lang="en-GB" sz="2600" baseline="30000" dirty="0" smtClean="0"/>
              <a:t>2-</a:t>
            </a:r>
            <a:r>
              <a:rPr lang="en-GB" sz="2600" dirty="0" smtClean="0"/>
              <a:t>) </a:t>
            </a:r>
          </a:p>
          <a:p>
            <a:pPr lvl="1"/>
            <a:r>
              <a:rPr lang="en-GB" sz="2600" dirty="0" smtClean="0"/>
              <a:t>Term 2: substitution energy, </a:t>
            </a:r>
            <a:r>
              <a:rPr lang="en-GB" sz="2600" dirty="0" err="1" smtClean="0"/>
              <a:t>E</a:t>
            </a:r>
            <a:r>
              <a:rPr lang="en-GB" sz="2600" baseline="-25000" dirty="0" err="1" smtClean="0"/>
              <a:t>subs</a:t>
            </a:r>
            <a:r>
              <a:rPr lang="en-GB" sz="2600" baseline="-25000" dirty="0" smtClean="0"/>
              <a:t> </a:t>
            </a:r>
            <a:r>
              <a:rPr lang="en-GB" sz="2600" dirty="0" smtClean="0"/>
              <a:t>(</a:t>
            </a:r>
            <a:r>
              <a:rPr lang="en-GB" sz="2600" dirty="0" err="1" smtClean="0"/>
              <a:t>Pu</a:t>
            </a:r>
            <a:r>
              <a:rPr lang="en-GB" sz="2600" baseline="-25000" dirty="0" err="1" smtClean="0"/>
              <a:t>U</a:t>
            </a:r>
            <a:r>
              <a:rPr lang="en-GB" sz="2600" dirty="0" smtClean="0"/>
              <a:t>) (from GULP)</a:t>
            </a:r>
          </a:p>
          <a:p>
            <a:pPr lvl="1"/>
            <a:r>
              <a:rPr lang="en-GB" sz="2600" dirty="0" smtClean="0"/>
              <a:t>Term 3: </a:t>
            </a:r>
            <a:r>
              <a:rPr lang="en-GB" sz="2600" dirty="0" err="1" smtClean="0"/>
              <a:t>E</a:t>
            </a:r>
            <a:r>
              <a:rPr lang="en-GB" sz="2600" baseline="-25000" dirty="0" err="1" smtClean="0"/>
              <a:t>latt</a:t>
            </a:r>
            <a:r>
              <a:rPr lang="en-GB" sz="2600" dirty="0" smtClean="0"/>
              <a:t> </a:t>
            </a:r>
            <a:r>
              <a:rPr lang="en-GB" sz="2600" dirty="0" smtClean="0"/>
              <a:t>(UO</a:t>
            </a:r>
            <a:r>
              <a:rPr lang="en-GB" sz="2600" baseline="-25000" dirty="0" smtClean="0"/>
              <a:t>2</a:t>
            </a:r>
            <a:r>
              <a:rPr lang="en-GB" sz="2600" dirty="0" smtClean="0"/>
              <a:t>) </a:t>
            </a:r>
            <a:r>
              <a:rPr lang="en-GB" sz="2600" dirty="0" smtClean="0"/>
              <a:t> (the displaced U ion and the O combine)</a:t>
            </a:r>
          </a:p>
          <a:p>
            <a:r>
              <a:rPr lang="en-GB" dirty="0" smtClean="0"/>
              <a:t>The  solution equation is then: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sz="2600" dirty="0" smtClean="0"/>
              <a:t>PuO</a:t>
            </a:r>
            <a:r>
              <a:rPr lang="en-GB" sz="2600" baseline="-25000" dirty="0" smtClean="0"/>
              <a:t>2</a:t>
            </a:r>
            <a:r>
              <a:rPr lang="en-GB" sz="2600" dirty="0" smtClean="0"/>
              <a:t> + U</a:t>
            </a:r>
            <a:r>
              <a:rPr lang="en-GB" sz="2600" baseline="-25000" dirty="0" smtClean="0"/>
              <a:t>U</a:t>
            </a:r>
            <a:r>
              <a:rPr lang="en-GB" sz="2600" dirty="0" smtClean="0"/>
              <a:t> → </a:t>
            </a:r>
            <a:r>
              <a:rPr lang="en-GB" sz="2600" dirty="0" err="1" smtClean="0"/>
              <a:t>Pu</a:t>
            </a:r>
            <a:r>
              <a:rPr lang="en-GB" sz="2600" baseline="-25000" dirty="0" err="1" smtClean="0"/>
              <a:t>U</a:t>
            </a:r>
            <a:r>
              <a:rPr lang="en-GB" sz="2600" dirty="0" smtClean="0"/>
              <a:t> + UO</a:t>
            </a:r>
            <a:r>
              <a:rPr lang="en-GB" sz="2600" baseline="-25000" dirty="0" smtClean="0"/>
              <a:t>2</a:t>
            </a:r>
            <a:endParaRPr lang="en-GB" sz="2600" dirty="0" smtClean="0"/>
          </a:p>
          <a:p>
            <a:pPr>
              <a:buFont typeface="Wingdings" pitchFamily="2" charset="2"/>
              <a:buChar char="Ø"/>
            </a:pPr>
            <a:r>
              <a:rPr lang="en-GB" sz="3000" dirty="0" smtClean="0"/>
              <a:t> </a:t>
            </a:r>
            <a:r>
              <a:rPr lang="en-GB" sz="3000" dirty="0" err="1" smtClean="0"/>
              <a:t>E</a:t>
            </a:r>
            <a:r>
              <a:rPr lang="en-GB" sz="3000" baseline="-25000" dirty="0" err="1" smtClean="0"/>
              <a:t>sol</a:t>
            </a:r>
            <a:r>
              <a:rPr lang="en-GB" sz="3000" dirty="0" smtClean="0"/>
              <a:t> = </a:t>
            </a:r>
            <a:r>
              <a:rPr lang="en-GB" sz="2800" dirty="0" smtClean="0"/>
              <a:t>- </a:t>
            </a:r>
            <a:r>
              <a:rPr lang="en-GB" sz="2800" dirty="0" err="1" smtClean="0"/>
              <a:t>E</a:t>
            </a:r>
            <a:r>
              <a:rPr lang="en-GB" sz="2800" baseline="-25000" dirty="0" err="1" smtClean="0"/>
              <a:t>latt</a:t>
            </a:r>
            <a:r>
              <a:rPr lang="en-GB" sz="2800" dirty="0" smtClean="0"/>
              <a:t> (PuO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) </a:t>
            </a:r>
            <a:r>
              <a:rPr lang="en-GB" sz="2800" dirty="0" smtClean="0"/>
              <a:t> + </a:t>
            </a:r>
            <a:r>
              <a:rPr lang="en-GB" sz="2800" dirty="0" err="1" smtClean="0"/>
              <a:t>E</a:t>
            </a:r>
            <a:r>
              <a:rPr lang="en-GB" sz="2800" baseline="-25000" dirty="0" err="1" smtClean="0"/>
              <a:t>subs</a:t>
            </a:r>
            <a:r>
              <a:rPr lang="en-GB" sz="2800" baseline="-25000" dirty="0" smtClean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Pu</a:t>
            </a:r>
            <a:r>
              <a:rPr lang="en-GB" sz="2800" baseline="-25000" dirty="0" err="1" smtClean="0"/>
              <a:t>U</a:t>
            </a:r>
            <a:r>
              <a:rPr lang="en-GB" sz="2800" dirty="0" smtClean="0"/>
              <a:t>) </a:t>
            </a:r>
            <a:r>
              <a:rPr lang="en-GB" sz="2800" dirty="0" smtClean="0"/>
              <a:t> + </a:t>
            </a:r>
            <a:r>
              <a:rPr lang="en-GB" sz="2800" dirty="0" err="1" smtClean="0"/>
              <a:t>E</a:t>
            </a:r>
            <a:r>
              <a:rPr lang="en-GB" sz="2800" baseline="-25000" dirty="0" err="1" smtClean="0"/>
              <a:t>latt</a:t>
            </a:r>
            <a:r>
              <a:rPr lang="en-GB" sz="2800" dirty="0" smtClean="0"/>
              <a:t> (UO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) </a:t>
            </a:r>
            <a:endParaRPr lang="en-GB" sz="3000" dirty="0" smtClean="0"/>
          </a:p>
          <a:p>
            <a:pPr lvl="1">
              <a:buNone/>
            </a:pPr>
            <a:endParaRPr lang="en-GB" baseline="-25000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(ii) Mg in UO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follow a similar procedure to (i), but this time the vacancy formation energy term is included.</a:t>
            </a:r>
          </a:p>
          <a:p>
            <a:r>
              <a:rPr lang="en-GB" dirty="0" smtClean="0"/>
              <a:t>Solution equation: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dirty="0" err="1" smtClean="0"/>
              <a:t>MgO</a:t>
            </a:r>
            <a:r>
              <a:rPr lang="en-GB" dirty="0" smtClean="0"/>
              <a:t> </a:t>
            </a:r>
            <a:r>
              <a:rPr lang="en-GB" dirty="0" smtClean="0"/>
              <a:t>+ U</a:t>
            </a:r>
            <a:r>
              <a:rPr lang="en-GB" baseline="-25000" dirty="0" smtClean="0"/>
              <a:t>U</a:t>
            </a:r>
            <a:r>
              <a:rPr lang="en-GB" dirty="0" smtClean="0"/>
              <a:t> → </a:t>
            </a:r>
            <a:r>
              <a:rPr lang="en-GB" dirty="0" err="1" smtClean="0"/>
              <a:t>Mg″</a:t>
            </a:r>
            <a:r>
              <a:rPr lang="en-GB" baseline="-25000" dirty="0" err="1" smtClean="0"/>
              <a:t>U</a:t>
            </a:r>
            <a:r>
              <a:rPr lang="en-GB" dirty="0" smtClean="0"/>
              <a:t> + V</a:t>
            </a:r>
            <a:r>
              <a:rPr lang="en-GB" baseline="30000" dirty="0" smtClean="0"/>
              <a:t>••</a:t>
            </a:r>
            <a:r>
              <a:rPr lang="en-GB" baseline="-25000" dirty="0" smtClean="0"/>
              <a:t>O </a:t>
            </a:r>
            <a:r>
              <a:rPr lang="en-GB" dirty="0" smtClean="0"/>
              <a:t>+ UO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endParaRPr lang="en-GB" baseline="-25000" dirty="0" smtClean="0"/>
          </a:p>
          <a:p>
            <a:r>
              <a:rPr lang="en-GB" dirty="0" smtClean="0"/>
              <a:t>Solution energy expression:</a:t>
            </a:r>
          </a:p>
          <a:p>
            <a:pPr>
              <a:buNone/>
            </a:pPr>
            <a:r>
              <a:rPr lang="en-GB" sz="2800" dirty="0" err="1" smtClean="0"/>
              <a:t>E</a:t>
            </a:r>
            <a:r>
              <a:rPr lang="en-GB" sz="2800" baseline="-25000" dirty="0" err="1" smtClean="0"/>
              <a:t>sol</a:t>
            </a:r>
            <a:r>
              <a:rPr lang="en-GB" sz="2800" dirty="0" smtClean="0"/>
              <a:t> </a:t>
            </a:r>
            <a:r>
              <a:rPr lang="en-GB" sz="2800" dirty="0" smtClean="0"/>
              <a:t>= - </a:t>
            </a:r>
            <a:r>
              <a:rPr lang="en-GB" sz="2800" dirty="0" err="1" smtClean="0"/>
              <a:t>E</a:t>
            </a:r>
            <a:r>
              <a:rPr lang="en-GB" sz="2800" baseline="-25000" dirty="0" err="1" smtClean="0"/>
              <a:t>latt</a:t>
            </a:r>
            <a:r>
              <a:rPr lang="en-GB" sz="2800" dirty="0" smtClean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MgO</a:t>
            </a:r>
            <a:r>
              <a:rPr lang="en-GB" sz="2800" dirty="0" smtClean="0"/>
              <a:t>)  </a:t>
            </a:r>
            <a:r>
              <a:rPr lang="en-GB" sz="2800" dirty="0" smtClean="0"/>
              <a:t>+ </a:t>
            </a:r>
            <a:r>
              <a:rPr lang="en-GB" sz="2800" dirty="0" err="1" smtClean="0"/>
              <a:t>E</a:t>
            </a:r>
            <a:r>
              <a:rPr lang="en-GB" sz="2800" baseline="-25000" dirty="0" err="1" smtClean="0"/>
              <a:t>subs</a:t>
            </a:r>
            <a:r>
              <a:rPr lang="en-GB" sz="2800" baseline="-25000" dirty="0" smtClean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Mg″</a:t>
            </a:r>
            <a:r>
              <a:rPr lang="en-GB" sz="2800" baseline="-25000" dirty="0" err="1" smtClean="0"/>
              <a:t>U</a:t>
            </a:r>
            <a:r>
              <a:rPr lang="en-GB" sz="2800" dirty="0" smtClean="0"/>
              <a:t>)  + </a:t>
            </a:r>
            <a:r>
              <a:rPr lang="en-GB" sz="2800" dirty="0" smtClean="0"/>
              <a:t>E (</a:t>
            </a:r>
            <a:r>
              <a:rPr lang="en-GB" sz="2800" dirty="0" smtClean="0"/>
              <a:t>V</a:t>
            </a:r>
            <a:r>
              <a:rPr lang="en-GB" sz="2800" baseline="30000" dirty="0" smtClean="0"/>
              <a:t>••</a:t>
            </a:r>
            <a:r>
              <a:rPr lang="en-GB" sz="2800" baseline="-25000" dirty="0" smtClean="0"/>
              <a:t>O</a:t>
            </a:r>
            <a:r>
              <a:rPr lang="en-GB" sz="2800" dirty="0" smtClean="0"/>
              <a:t> ) + </a:t>
            </a:r>
            <a:r>
              <a:rPr lang="en-GB" sz="2800" dirty="0" err="1" smtClean="0"/>
              <a:t>E</a:t>
            </a:r>
            <a:r>
              <a:rPr lang="en-GB" sz="2800" baseline="-25000" dirty="0" err="1" smtClean="0"/>
              <a:t>latt</a:t>
            </a:r>
            <a:r>
              <a:rPr lang="en-GB" sz="2800" dirty="0" smtClean="0"/>
              <a:t> </a:t>
            </a:r>
            <a:r>
              <a:rPr lang="en-GB" sz="2800" dirty="0" smtClean="0"/>
              <a:t>(UO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3505200"/>
            <a:ext cx="216719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GB" sz="2000" dirty="0" smtClean="0"/>
              <a:t>Note: Kroger-Vink</a:t>
            </a:r>
          </a:p>
          <a:p>
            <a:pPr algn="just"/>
            <a:r>
              <a:rPr lang="en-GB" sz="2000" dirty="0" smtClean="0"/>
              <a:t>n</a:t>
            </a:r>
            <a:r>
              <a:rPr lang="en-GB" sz="2000" dirty="0" smtClean="0"/>
              <a:t>otation employed</a:t>
            </a:r>
            <a:endParaRPr lang="en-GB" sz="2000" dirty="0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4419600" y="3859143"/>
            <a:ext cx="1981200" cy="10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and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Modelling defects and dopants in ionic crystals</a:t>
            </a:r>
          </a:p>
          <a:p>
            <a:pPr algn="ctr">
              <a:buNone/>
            </a:pPr>
            <a:endParaRPr lang="en-GB" sz="2800" b="1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Calculation of energies of formation of defects in crystals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Modelling ion migration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Doping: substitution and solution energies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 and unbound defects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case (ii), the solution energy can be calculated using  values of the substitution and vacancy formation energies calculated separately or together.</a:t>
            </a:r>
          </a:p>
          <a:p>
            <a:r>
              <a:rPr lang="en-GB" dirty="0" smtClean="0"/>
              <a:t>In the second case, the defect </a:t>
            </a:r>
            <a:r>
              <a:rPr lang="en-GB" b="1" dirty="0" smtClean="0"/>
              <a:t>binding energy </a:t>
            </a:r>
            <a:r>
              <a:rPr lang="en-GB" dirty="0" smtClean="0"/>
              <a:t>is included in the calculation.</a:t>
            </a:r>
          </a:p>
          <a:p>
            <a:r>
              <a:rPr lang="en-GB" dirty="0" smtClean="0"/>
              <a:t>Tables of bound and unbound solution energies can be found in papers.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Finite defect concentrations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considering doping, it is useful to be able to consider solution of more than one dopant ion in an infinite lattice (which is what has been presented so far).</a:t>
            </a:r>
          </a:p>
          <a:p>
            <a:r>
              <a:rPr lang="en-GB" dirty="0" smtClean="0"/>
              <a:t>A new method has been developed which enables solution energies to be calculated as a function of dopant concentration.</a:t>
            </a:r>
          </a:p>
          <a:p>
            <a:r>
              <a:rPr lang="en-GB" dirty="0" smtClean="0"/>
              <a:t>This will be presented in my talk tomorrow!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for 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Defects have been briefly revised.</a:t>
            </a:r>
          </a:p>
          <a:p>
            <a:r>
              <a:rPr lang="en-GB" dirty="0" smtClean="0"/>
              <a:t>The procedure for calculating point defect formation energies has been explained.</a:t>
            </a:r>
          </a:p>
          <a:p>
            <a:r>
              <a:rPr lang="en-GB" dirty="0" smtClean="0"/>
              <a:t>The calculation of activation energies for ion migration has been explained.</a:t>
            </a:r>
          </a:p>
          <a:p>
            <a:r>
              <a:rPr lang="en-GB" dirty="0" smtClean="0"/>
              <a:t>The calculation of substitution energies has been explained, and solution energies introduced.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Defects: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usually interested in studying the formation of:</a:t>
            </a:r>
          </a:p>
          <a:p>
            <a:pPr lvl="1"/>
            <a:r>
              <a:rPr lang="en-GB" dirty="0" smtClean="0"/>
              <a:t>Vacancies</a:t>
            </a:r>
          </a:p>
          <a:p>
            <a:pPr lvl="1"/>
            <a:r>
              <a:rPr lang="en-GB" dirty="0" smtClean="0"/>
              <a:t>Interstitials</a:t>
            </a:r>
          </a:p>
          <a:p>
            <a:pPr lvl="1"/>
            <a:r>
              <a:rPr lang="en-GB" dirty="0" smtClean="0"/>
              <a:t>Substitutional defects (e.g. Dopants)</a:t>
            </a:r>
          </a:p>
          <a:p>
            <a:r>
              <a:rPr lang="en-GB" dirty="0" smtClean="0"/>
              <a:t>Point defects and defect clusters</a:t>
            </a:r>
          </a:p>
          <a:p>
            <a:r>
              <a:rPr lang="en-GB" dirty="0" smtClean="0"/>
              <a:t>Finite defect concentrations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 defects and defect clusters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basis of the method used to calculate the formation energy of point defects and defect clusters is the </a:t>
            </a:r>
            <a:r>
              <a:rPr lang="en-GB" b="1" dirty="0" smtClean="0"/>
              <a:t>Mott-Littleton Approximation</a:t>
            </a:r>
            <a:r>
              <a:rPr lang="en-GB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NF Mott, MJ Littleton, </a:t>
            </a:r>
            <a:r>
              <a:rPr lang="sv-SE" i="1" dirty="0" smtClean="0"/>
              <a:t>Trans. Faraday Soc.</a:t>
            </a:r>
            <a:r>
              <a:rPr lang="sv-SE" dirty="0" smtClean="0"/>
              <a:t>, 1938, </a:t>
            </a:r>
            <a:r>
              <a:rPr lang="sv-SE" b="1" dirty="0" smtClean="0"/>
              <a:t>34</a:t>
            </a:r>
            <a:r>
              <a:rPr lang="sv-SE" dirty="0" smtClean="0"/>
              <a:t>, 485</a:t>
            </a:r>
          </a:p>
          <a:p>
            <a:pPr>
              <a:buFont typeface="Wingdings" pitchFamily="2" charset="2"/>
              <a:buChar char="Ø"/>
            </a:pPr>
            <a:r>
              <a:rPr lang="sv-SE" dirty="0" smtClean="0"/>
              <a:t>A meeting was held in 1988 to mark 50 years since the publication of the paper!</a:t>
            </a:r>
          </a:p>
          <a:p>
            <a:pPr lvl="1">
              <a:buFont typeface="Wingdings" pitchFamily="2" charset="2"/>
              <a:buChar char="Ø"/>
            </a:pPr>
            <a:r>
              <a:rPr lang="sv-SE" i="1" dirty="0" smtClean="0"/>
              <a:t>Faraday Trans. II</a:t>
            </a:r>
            <a:r>
              <a:rPr lang="sv-SE" dirty="0" smtClean="0"/>
              <a:t>, 1989, </a:t>
            </a:r>
            <a:r>
              <a:rPr lang="sv-SE" b="1" dirty="0" smtClean="0"/>
              <a:t>85</a:t>
            </a:r>
            <a:r>
              <a:rPr lang="sv-SE" dirty="0" smtClean="0"/>
              <a:t>, 335-579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t meeting 1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824" y="0"/>
            <a:ext cx="8900351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105400" y="4038600"/>
            <a:ext cx="33528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9042" y="6248400"/>
            <a:ext cx="101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 F Mott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1979613" y="260350"/>
            <a:ext cx="5761037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lnSpc>
                <a:spcPct val="125000"/>
              </a:lnSpc>
            </a:pPr>
            <a:r>
              <a:rPr lang="en-GB" sz="3200" b="1">
                <a:cs typeface="Arial" pitchFamily="34" charset="0"/>
              </a:rPr>
              <a:t>Mott-Littleton approximation</a:t>
            </a:r>
            <a:endParaRPr lang="en-GB" sz="2400" b="1">
              <a:cs typeface="Arial" pitchFamily="34" charset="0"/>
            </a:endParaRPr>
          </a:p>
        </p:txBody>
      </p:sp>
      <p:pic>
        <p:nvPicPr>
          <p:cNvPr id="45062" name="Picture 12" descr="MottLittleton copy.png"/>
          <p:cNvPicPr>
            <a:picLocks noChangeAspect="1"/>
          </p:cNvPicPr>
          <p:nvPr/>
        </p:nvPicPr>
        <p:blipFill>
          <a:blip r:embed="rId3" cstate="print"/>
          <a:srcRect l="18738" r="19450"/>
          <a:stretch>
            <a:fillRect/>
          </a:stretch>
        </p:blipFill>
        <p:spPr bwMode="auto">
          <a:xfrm>
            <a:off x="1763713" y="908050"/>
            <a:ext cx="34290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5219700" y="1628775"/>
            <a:ext cx="3551238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1"/>
              </a:buClr>
              <a:buSzPct val="78000"/>
            </a:pPr>
            <a:r>
              <a:rPr lang="en-GB" sz="2000">
                <a:cs typeface="Arial" pitchFamily="34" charset="0"/>
              </a:rPr>
              <a:t>	</a:t>
            </a:r>
            <a:r>
              <a:rPr lang="en-GB" sz="2000" u="sng">
                <a:cs typeface="Arial" pitchFamily="34" charset="0"/>
              </a:rPr>
              <a:t>Region I</a:t>
            </a:r>
          </a:p>
          <a:p>
            <a:pPr marL="342900" indent="-342900" algn="just">
              <a:buClr>
                <a:schemeClr val="tx1"/>
              </a:buClr>
              <a:buSzPct val="78000"/>
            </a:pPr>
            <a:r>
              <a:rPr lang="en-GB" sz="2000">
                <a:cs typeface="Arial" pitchFamily="34" charset="0"/>
              </a:rPr>
              <a:t>	Ions are strongly perturbed by the defect and are relaxed explicitly with respect to their Cartesian coordinates.</a:t>
            </a:r>
          </a:p>
          <a:p>
            <a:pPr marL="342900" indent="-342900">
              <a:buClr>
                <a:schemeClr val="tx1"/>
              </a:buClr>
              <a:buSzPct val="78000"/>
            </a:pPr>
            <a:endParaRPr lang="en-GB" sz="2000" u="sng">
              <a:cs typeface="Arial" pitchFamily="34" charset="0"/>
            </a:endParaRPr>
          </a:p>
          <a:p>
            <a:pPr marL="342900" indent="-342900">
              <a:buClr>
                <a:schemeClr val="tx1"/>
              </a:buClr>
              <a:buSzPct val="78000"/>
            </a:pPr>
            <a:r>
              <a:rPr lang="en-GB" sz="2000">
                <a:cs typeface="Arial" pitchFamily="34" charset="0"/>
              </a:rPr>
              <a:t>	</a:t>
            </a:r>
            <a:r>
              <a:rPr lang="en-GB" sz="2000" u="sng">
                <a:cs typeface="Arial" pitchFamily="34" charset="0"/>
              </a:rPr>
              <a:t>Region II</a:t>
            </a:r>
          </a:p>
          <a:p>
            <a:pPr marL="342900" indent="-342900" algn="just">
              <a:buClr>
                <a:schemeClr val="tx1"/>
              </a:buClr>
              <a:buSzPct val="78000"/>
            </a:pPr>
            <a:r>
              <a:rPr lang="en-GB" sz="2000">
                <a:cs typeface="Arial" pitchFamily="34" charset="0"/>
              </a:rPr>
              <a:t>	Ions are weakly perturbed and therefore their displacements, with the associated energy of relaxation, can be approximated.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71550" y="5445125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cs typeface="Arial" pitchFamily="34" charset="0"/>
              </a:rPr>
              <a:t>Region IIa</a:t>
            </a: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755650" y="3500438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cs typeface="Arial" pitchFamily="34" charset="0"/>
              </a:rPr>
              <a:t>Defect</a:t>
            </a:r>
          </a:p>
        </p:txBody>
      </p:sp>
      <p:sp>
        <p:nvSpPr>
          <p:cNvPr id="45066" name="Right Arrow 13"/>
          <p:cNvSpPr>
            <a:spLocks noChangeArrowheads="1"/>
          </p:cNvSpPr>
          <p:nvPr/>
        </p:nvSpPr>
        <p:spPr bwMode="auto">
          <a:xfrm rot="10800000">
            <a:off x="1619250" y="3644900"/>
            <a:ext cx="1262063" cy="119063"/>
          </a:xfrm>
          <a:prstGeom prst="rightArrow">
            <a:avLst>
              <a:gd name="adj1" fmla="val 50000"/>
              <a:gd name="adj2" fmla="val 49908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03350" y="3860800"/>
            <a:ext cx="93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cs typeface="Arial" pitchFamily="34" charset="0"/>
              </a:rPr>
              <a:t>Region</a:t>
            </a:r>
            <a:r>
              <a:rPr lang="en-GB" sz="160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GB" sz="1600">
                <a:cs typeface="Arial" pitchFamily="34" charset="0"/>
              </a:rPr>
              <a:t>I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292725" y="1052513"/>
            <a:ext cx="24479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/>
              <a:t>© Mark Read (AWE)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SSI-18 Workshop 3 July 2011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895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2" grpId="0"/>
      <p:bldP spid="45065" grpId="0"/>
      <p:bldP spid="45066" grpId="0" animBg="1"/>
      <p:bldP spid="15" grpId="0"/>
      <p:bldP spid="450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Calculating the formation energy of defects in ionic crystals –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Mott-Littleton Approximation, the radii of regions I and IIA are specified (in </a:t>
            </a:r>
            <a:r>
              <a:rPr lang="en-GB" dirty="0" smtClean="0">
                <a:latin typeface="Calibri"/>
                <a:cs typeface="Calibri"/>
              </a:rPr>
              <a:t>Å)</a:t>
            </a:r>
            <a:r>
              <a:rPr lang="en-GB" dirty="0" smtClean="0"/>
              <a:t>, and the centre of the defect.</a:t>
            </a:r>
          </a:p>
          <a:p>
            <a:r>
              <a:rPr lang="en-GB" dirty="0" smtClean="0"/>
              <a:t>In GULP this is done as follows (in UO</a:t>
            </a:r>
            <a:r>
              <a:rPr lang="en-GB" baseline="-25000" dirty="0" smtClean="0"/>
              <a:t>2</a:t>
            </a:r>
            <a:r>
              <a:rPr lang="en-GB" dirty="0" smtClean="0"/>
              <a:t>):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sz="2400" dirty="0" smtClean="0"/>
              <a:t>size 10 15</a:t>
            </a:r>
          </a:p>
          <a:p>
            <a:pPr lvl="1">
              <a:buNone/>
            </a:pPr>
            <a:r>
              <a:rPr lang="en-GB" sz="2400" dirty="0" smtClean="0"/>
              <a:t>	centre 0.0 0.0 0.0</a:t>
            </a:r>
          </a:p>
          <a:p>
            <a:pPr lvl="1">
              <a:buNone/>
            </a:pPr>
            <a:r>
              <a:rPr lang="en-GB" sz="2400" dirty="0" smtClean="0"/>
              <a:t>	vacancy 0.0 0.0 0.0</a:t>
            </a:r>
          </a:p>
          <a:p>
            <a:r>
              <a:rPr lang="en-GB" dirty="0" smtClean="0"/>
              <a:t>This will create a vacancy at the O site.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Calculating the formation energy of defects in ionic crystals –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Running the GULP program with this information added to the basic dataset (from part 1), plus a few modifications to the initial keywords, will calculate the formation energy of an oxygen vacancy in UO2</a:t>
            </a:r>
          </a:p>
          <a:p>
            <a:r>
              <a:rPr lang="en-GB" dirty="0" smtClean="0"/>
              <a:t>Defect clusters are treated in a similar way, except that the centre of the </a:t>
            </a:r>
            <a:r>
              <a:rPr lang="en-GB" b="1" dirty="0" smtClean="0"/>
              <a:t>cluster</a:t>
            </a:r>
            <a:r>
              <a:rPr lang="en-GB" dirty="0" smtClean="0"/>
              <a:t> can be specified.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GULP dataset for oxygen vacancy calculation in UO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4300" dirty="0" err="1" smtClean="0"/>
              <a:t>conp</a:t>
            </a:r>
            <a:r>
              <a:rPr lang="en-GB" sz="4300" dirty="0" smtClean="0"/>
              <a:t> </a:t>
            </a:r>
            <a:r>
              <a:rPr lang="en-GB" sz="4300" dirty="0" err="1" smtClean="0"/>
              <a:t>opti</a:t>
            </a:r>
            <a:r>
              <a:rPr lang="en-GB" sz="4300" dirty="0" smtClean="0"/>
              <a:t> compare prop </a:t>
            </a:r>
            <a:r>
              <a:rPr lang="en-GB" sz="4300" b="1" dirty="0" err="1" smtClean="0"/>
              <a:t>defe</a:t>
            </a:r>
            <a:r>
              <a:rPr lang="en-GB" sz="4300" b="1" dirty="0" smtClean="0"/>
              <a:t> </a:t>
            </a:r>
            <a:r>
              <a:rPr lang="en-GB" sz="4300" b="1" dirty="0" err="1" smtClean="0"/>
              <a:t>regi</a:t>
            </a:r>
            <a:endParaRPr lang="en-GB" sz="4300" b="1" dirty="0" smtClean="0"/>
          </a:p>
          <a:p>
            <a:pPr>
              <a:buNone/>
            </a:pPr>
            <a:r>
              <a:rPr lang="en-GB" dirty="0" smtClean="0"/>
              <a:t>	# UO2 Structure parameters obtained from:</a:t>
            </a:r>
          </a:p>
          <a:p>
            <a:pPr>
              <a:buNone/>
            </a:pPr>
            <a:r>
              <a:rPr lang="en-GB" dirty="0" smtClean="0"/>
              <a:t>	# Barrett, S.A.; Jacobson, A.J.; </a:t>
            </a:r>
            <a:r>
              <a:rPr lang="en-GB" dirty="0" err="1" smtClean="0"/>
              <a:t>Tofield</a:t>
            </a:r>
            <a:r>
              <a:rPr lang="en-GB" dirty="0" smtClean="0"/>
              <a:t>, B.C. and Fender, B.E.F.</a:t>
            </a:r>
          </a:p>
          <a:p>
            <a:pPr>
              <a:buNone/>
            </a:pPr>
            <a:r>
              <a:rPr lang="es-ES" dirty="0" smtClean="0"/>
              <a:t>	# Acta </a:t>
            </a:r>
            <a:r>
              <a:rPr lang="es-ES" dirty="0" err="1" smtClean="0"/>
              <a:t>Crystallographica</a:t>
            </a:r>
            <a:r>
              <a:rPr lang="es-ES" dirty="0" smtClean="0"/>
              <a:t> B (1982) 38, 2775-2781</a:t>
            </a:r>
          </a:p>
          <a:p>
            <a:pPr>
              <a:buNone/>
            </a:pPr>
            <a:r>
              <a:rPr lang="en-GB" dirty="0" smtClean="0"/>
              <a:t>	cell</a:t>
            </a:r>
          </a:p>
          <a:p>
            <a:pPr>
              <a:buNone/>
            </a:pPr>
            <a:r>
              <a:rPr lang="en-GB" dirty="0" smtClean="0"/>
              <a:t>	5.4682 5.4682 5.4682 90.0 90.0 90.0 </a:t>
            </a:r>
          </a:p>
          <a:p>
            <a:pPr>
              <a:buNone/>
            </a:pPr>
            <a:r>
              <a:rPr lang="en-GB" dirty="0" smtClean="0"/>
              <a:t>	fractional 4</a:t>
            </a:r>
          </a:p>
          <a:p>
            <a:pPr>
              <a:buNone/>
            </a:pPr>
            <a:r>
              <a:rPr lang="en-GB" dirty="0" smtClean="0"/>
              <a:t>	U core 0.00 0.00 0.00 -2.54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pl-PL" dirty="0" smtClean="0"/>
              <a:t>U shel 0.00 0.00 0.00  6.54 </a:t>
            </a:r>
          </a:p>
          <a:p>
            <a:pPr>
              <a:buNone/>
            </a:pPr>
            <a:r>
              <a:rPr lang="pt-BR" dirty="0" smtClean="0"/>
              <a:t>	O core 0.25 0.25 0.25  2.40 </a:t>
            </a:r>
          </a:p>
          <a:p>
            <a:pPr>
              <a:buNone/>
            </a:pPr>
            <a:r>
              <a:rPr lang="pt-BR" dirty="0" smtClean="0"/>
              <a:t>	O shel 0.25 0.25 0.25 -4.40 </a:t>
            </a:r>
          </a:p>
          <a:p>
            <a:pPr>
              <a:buNone/>
            </a:pPr>
            <a:r>
              <a:rPr lang="en-GB" dirty="0" smtClean="0"/>
              <a:t>	space</a:t>
            </a:r>
          </a:p>
          <a:p>
            <a:pPr>
              <a:buNone/>
            </a:pPr>
            <a:r>
              <a:rPr lang="en-GB" dirty="0" smtClean="0"/>
              <a:t>	225</a:t>
            </a:r>
          </a:p>
          <a:p>
            <a:pPr>
              <a:buNone/>
            </a:pPr>
            <a:r>
              <a:rPr lang="en-GB" dirty="0" smtClean="0"/>
              <a:t>	# U-O potential from Read &amp; Jackson </a:t>
            </a:r>
            <a:r>
              <a:rPr lang="en-GB" dirty="0" smtClean="0"/>
              <a:t>, Journal of Nuclear Materials, 406 (2010) 293–303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buck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pl-PL" dirty="0" smtClean="0"/>
              <a:t>U shel O shel 1027.6 0.4026 0.0  0.0  15.0</a:t>
            </a:r>
          </a:p>
          <a:p>
            <a:pPr>
              <a:buNone/>
            </a:pPr>
            <a:r>
              <a:rPr lang="en-GB" dirty="0" smtClean="0"/>
              <a:t>	buck4</a:t>
            </a:r>
          </a:p>
          <a:p>
            <a:pPr>
              <a:buNone/>
            </a:pPr>
            <a:r>
              <a:rPr lang="pt-BR" dirty="0" smtClean="0"/>
              <a:t>	O shel O shel 11272.6  0.1363  134.0 0.0  1.2  2.1  2.6  15.0</a:t>
            </a:r>
          </a:p>
          <a:p>
            <a:pPr>
              <a:buNone/>
            </a:pPr>
            <a:r>
              <a:rPr lang="en-GB" dirty="0" smtClean="0"/>
              <a:t>	spring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pl-PL" dirty="0" smtClean="0"/>
              <a:t>U core U shel  110.75</a:t>
            </a:r>
          </a:p>
          <a:p>
            <a:pPr>
              <a:buNone/>
            </a:pPr>
            <a:r>
              <a:rPr lang="pt-BR" dirty="0" smtClean="0"/>
              <a:t>	O core O shel 296.2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4300" b="1" dirty="0" smtClean="0"/>
              <a:t>vacancy 0.25 0.25 0.25</a:t>
            </a:r>
          </a:p>
          <a:p>
            <a:pPr>
              <a:buNone/>
            </a:pPr>
            <a:r>
              <a:rPr lang="en-GB" sz="4300" b="1" dirty="0" smtClean="0"/>
              <a:t>	size 10 15</a:t>
            </a:r>
          </a:p>
          <a:p>
            <a:pPr>
              <a:buNone/>
            </a:pPr>
            <a:r>
              <a:rPr lang="en-GB" sz="4300" b="1" dirty="0" smtClean="0"/>
              <a:t>	centre 0.25 0.25 0.25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SSI-18 Workshop 3 July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7F58ECF-C80A-4BC1-9779-2CDDCA3BA05F}"/>
</file>

<file path=customXml/itemProps2.xml><?xml version="1.0" encoding="utf-8"?>
<ds:datastoreItem xmlns:ds="http://schemas.openxmlformats.org/officeDocument/2006/customXml" ds:itemID="{C840220C-F291-4398-841D-65558CDE83C4}"/>
</file>

<file path=customXml/itemProps3.xml><?xml version="1.0" encoding="utf-8"?>
<ds:datastoreItem xmlns:ds="http://schemas.openxmlformats.org/officeDocument/2006/customXml" ds:itemID="{2EE24FD7-A711-41BC-8AC6-B092DD031A2F}"/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1074</Words>
  <Application>Microsoft Office PowerPoint</Application>
  <PresentationFormat>On-screen Show (4:3)</PresentationFormat>
  <Paragraphs>179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Computational Solid State Chemistry 2</vt:lpstr>
      <vt:lpstr>Contents and Plan</vt:lpstr>
      <vt:lpstr>Defects: revision</vt:lpstr>
      <vt:lpstr>Point defects and defect clusters</vt:lpstr>
      <vt:lpstr>Slide 5</vt:lpstr>
      <vt:lpstr>Slide 6</vt:lpstr>
      <vt:lpstr>Calculating the formation energy of defects in ionic crystals – (i)</vt:lpstr>
      <vt:lpstr>Calculating the formation energy of defects in ionic crystals – (ii)</vt:lpstr>
      <vt:lpstr>GULP dataset for oxygen vacancy calculation in UO2</vt:lpstr>
      <vt:lpstr>Modelling ion migration – (i)</vt:lpstr>
      <vt:lpstr>Modelling ion migration – (ii)</vt:lpstr>
      <vt:lpstr>Calculating activation energies for ion migration</vt:lpstr>
      <vt:lpstr>Dopants in crystals</vt:lpstr>
      <vt:lpstr>Introducing dopants – (i)</vt:lpstr>
      <vt:lpstr>Introducing dopants – (ii)</vt:lpstr>
      <vt:lpstr>How charge compensation is included</vt:lpstr>
      <vt:lpstr>Substitution and solution energies</vt:lpstr>
      <vt:lpstr>(i) Pu in UO2</vt:lpstr>
      <vt:lpstr>(ii) Mg in UO2</vt:lpstr>
      <vt:lpstr>Bound and unbound defects</vt:lpstr>
      <vt:lpstr>Finite defect concentrations</vt:lpstr>
      <vt:lpstr>Conclusions for part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Solid State Chemistry 2</dc:title>
  <dc:creator>Rob Jackson</dc:creator>
  <cp:lastModifiedBy>rob</cp:lastModifiedBy>
  <cp:revision>37</cp:revision>
  <dcterms:created xsi:type="dcterms:W3CDTF">2006-08-16T00:00:00Z</dcterms:created>
  <dcterms:modified xsi:type="dcterms:W3CDTF">2011-06-19T17:30:48Z</dcterms:modified>
</cp:coreProperties>
</file>